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2" r:id="rId3"/>
  </p:sldIdLst>
  <p:sldSz cx="7200900" cy="756126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54" y="-444"/>
      </p:cViewPr>
      <p:guideLst>
        <p:guide orient="horz" pos="2382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68" y="2348893"/>
            <a:ext cx="6120765" cy="16207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135" y="4284716"/>
            <a:ext cx="504063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7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80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1764" y="334306"/>
            <a:ext cx="1275159" cy="711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786" y="334306"/>
            <a:ext cx="3707963" cy="711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7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9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21" y="4858812"/>
            <a:ext cx="6120765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21" y="3204786"/>
            <a:ext cx="6120765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5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786" y="1944575"/>
            <a:ext cx="2491561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5362" y="1944575"/>
            <a:ext cx="2491562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7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692533"/>
            <a:ext cx="318164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45" y="2397901"/>
            <a:ext cx="318164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957" y="1692533"/>
            <a:ext cx="318289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957" y="2397901"/>
            <a:ext cx="318289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4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7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3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6" y="301050"/>
            <a:ext cx="2369046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352" y="301051"/>
            <a:ext cx="4025503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46" y="1582265"/>
            <a:ext cx="2369046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3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427" y="5292884"/>
            <a:ext cx="4320540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427" y="675613"/>
            <a:ext cx="4320540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427" y="5917739"/>
            <a:ext cx="4320540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0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764295"/>
            <a:ext cx="6480810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308" y="7008171"/>
            <a:ext cx="228028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06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4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42.png"/><Relationship Id="rId7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tiff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13" Type="http://schemas.openxmlformats.org/officeDocument/2006/relationships/image" Target="../media/image154.png"/><Relationship Id="rId3" Type="http://schemas.openxmlformats.org/officeDocument/2006/relationships/image" Target="../media/image144.png"/><Relationship Id="rId7" Type="http://schemas.openxmlformats.org/officeDocument/2006/relationships/image" Target="../media/image148.png"/><Relationship Id="rId12" Type="http://schemas.openxmlformats.org/officeDocument/2006/relationships/image" Target="../media/image153.png"/><Relationship Id="rId2" Type="http://schemas.openxmlformats.org/officeDocument/2006/relationships/image" Target="../media/image143.png"/><Relationship Id="rId16" Type="http://schemas.openxmlformats.org/officeDocument/2006/relationships/image" Target="../media/image15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7.png"/><Relationship Id="rId11" Type="http://schemas.openxmlformats.org/officeDocument/2006/relationships/image" Target="../media/image152.png"/><Relationship Id="rId5" Type="http://schemas.openxmlformats.org/officeDocument/2006/relationships/image" Target="../media/image146.png"/><Relationship Id="rId15" Type="http://schemas.openxmlformats.org/officeDocument/2006/relationships/image" Target="../media/image156.png"/><Relationship Id="rId10" Type="http://schemas.openxmlformats.org/officeDocument/2006/relationships/image" Target="../media/image151.png"/><Relationship Id="rId4" Type="http://schemas.openxmlformats.org/officeDocument/2006/relationships/image" Target="../media/image145.png"/><Relationship Id="rId9" Type="http://schemas.openxmlformats.org/officeDocument/2006/relationships/image" Target="../media/image150.png"/><Relationship Id="rId14" Type="http://schemas.openxmlformats.org/officeDocument/2006/relationships/image" Target="../media/image15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2064" y="1663703"/>
            <a:ext cx="3567894" cy="40010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spc="-79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Calculating the quantity of  tablets/capsules required for a prescription.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39703" y="5118616"/>
            <a:ext cx="3568699" cy="87395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2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many tablets of Drug A will you need for a full supply for the following prescription.?</a:t>
            </a:r>
          </a:p>
          <a:p>
            <a:pPr>
              <a:spcBef>
                <a:spcPts val="600"/>
              </a:spcBef>
            </a:pP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Drug A tablets 200mg. Use the following dosage regime:</a:t>
            </a:r>
          </a:p>
        </p:txBody>
      </p:sp>
      <p:sp>
        <p:nvSpPr>
          <p:cNvPr id="4" name="Rectangle 3"/>
          <p:cNvSpPr/>
          <p:nvPr/>
        </p:nvSpPr>
        <p:spPr>
          <a:xfrm>
            <a:off x="3642065" y="2"/>
            <a:ext cx="3571875" cy="1633538"/>
          </a:xfrm>
          <a:prstGeom prst="rect">
            <a:avLst/>
          </a:prstGeom>
          <a:solidFill>
            <a:srgbClr val="6FBE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794140" y="828027"/>
            <a:ext cx="3462014" cy="759170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A GLANCE/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PHARMACY CALCULATIONS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rgbClr val="194F7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PRESCRIPTIONS (1)</a:t>
            </a:r>
          </a:p>
        </p:txBody>
      </p:sp>
      <p:sp>
        <p:nvSpPr>
          <p:cNvPr id="6" name="Rectangle 5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26950" y="128591"/>
            <a:ext cx="702872" cy="653386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858" y="1930217"/>
            <a:ext cx="2304878" cy="1489074"/>
          </a:xfrm>
          <a:prstGeom prst="rect">
            <a:avLst/>
          </a:prstGeom>
          <a:noFill/>
          <a:ln>
            <a:noFill/>
          </a:ln>
          <a:effectLst/>
          <a:extLst/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897336"/>
              </p:ext>
            </p:extLst>
          </p:nvPr>
        </p:nvGraphicFramePr>
        <p:xfrm>
          <a:off x="3744886" y="5998928"/>
          <a:ext cx="3367398" cy="12192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023072"/>
                <a:gridCol w="1203009"/>
                <a:gridCol w="1141317"/>
              </a:tblGrid>
              <a:tr h="243840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OM*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ON*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 Day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94761" rtl="0" eaLnBrk="1" latinLnBrk="0" hangingPunct="1"/>
                      <a:r>
                        <a:rPr lang="en-GB" sz="1000" kern="1200" dirty="0" smtClean="0"/>
                        <a:t>200mg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200mg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 Days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200mg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400mg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 Days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400mg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400mg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4 weeks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400mg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600mg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642064" y="7225771"/>
            <a:ext cx="3568699" cy="24621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OM = every morning; ON = every night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42065" y="3232512"/>
            <a:ext cx="3558902" cy="1026658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 patient is prescribed ibuprofen orally, 800mg three times daily for one month. You have 400mg tablets. How many should you supply?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738677" y="4258040"/>
            <a:ext cx="3373600" cy="861768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Calculate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itchFamily="34" charset="0"/>
                <a:cs typeface="Arial" pitchFamily="34" charset="0"/>
              </a:rPr>
              <a:t>NB</a:t>
            </a:r>
            <a:r>
              <a:rPr lang="en-GB" sz="1000" dirty="0">
                <a:latin typeface="Arial" pitchFamily="34" charset="0"/>
                <a:cs typeface="Arial" pitchFamily="34" charset="0"/>
              </a:rPr>
              <a:t>: in prescribing practice one month is 28 days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769984" y="4565542"/>
                <a:ext cx="3358858" cy="246209"/>
              </a:xfrm>
              <a:prstGeom prst="rect">
                <a:avLst/>
              </a:prstGeom>
              <a:noFill/>
            </p:spPr>
            <p:txBody>
              <a:bodyPr wrap="squar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</a:rPr>
                        <m:t>2 </m:t>
                      </m:r>
                      <m:d>
                        <m:d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×400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𝑚𝑔</m:t>
                          </m:r>
                        </m:e>
                      </m:d>
                      <m:r>
                        <a:rPr lang="en-GB" sz="1000" i="1">
                          <a:latin typeface="Cambria Math"/>
                          <a:ea typeface="Cambria Math"/>
                        </a:rPr>
                        <m:t>×3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</m:t>
                      </m:r>
                      <m:d>
                        <m:d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1000">
                              <a:latin typeface="Cambria Math"/>
                              <a:ea typeface="Cambria Math"/>
                            </a:rPr>
                            <m:t>times</m:t>
                          </m:r>
                          <m:r>
                            <a:rPr lang="en-GB" sz="100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GB" sz="1000">
                              <a:latin typeface="Cambria Math"/>
                              <a:ea typeface="Cambria Math"/>
                            </a:rPr>
                            <m:t>daily</m:t>
                          </m:r>
                        </m:e>
                      </m:d>
                      <m:r>
                        <a:rPr lang="en-GB" sz="1000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28 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days</m:t>
                      </m:r>
                      <m:r>
                        <a:rPr lang="en-GB" sz="1000">
                          <a:latin typeface="Cambria Math"/>
                        </a:rPr>
                        <m:t>=</m:t>
                      </m:r>
                      <m:r>
                        <a:rPr lang="en-GB" sz="1000" b="1">
                          <a:latin typeface="Cambria Math"/>
                        </a:rPr>
                        <m:t>𝟏𝟔𝟖</m:t>
                      </m:r>
                      <m:r>
                        <a:rPr lang="en-GB" sz="1000" b="1">
                          <a:latin typeface="Cambria Math"/>
                        </a:rPr>
                        <m:t> </m:t>
                      </m:r>
                      <m:r>
                        <a:rPr lang="en-GB" sz="1000" b="1">
                          <a:latin typeface="Cambria Math"/>
                        </a:rPr>
                        <m:t>𝐭𝐚𝐛𝐥𝐞𝐭𝐬</m:t>
                      </m:r>
                    </m:oMath>
                  </m:oMathPara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9984" y="4565542"/>
                <a:ext cx="3358858" cy="246209"/>
              </a:xfrm>
              <a:prstGeom prst="rect">
                <a:avLst/>
              </a:prstGeom>
              <a:blipFill rotWithShape="1">
                <a:blip r:embed="rId3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6840810" y="4485514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425" y="174383"/>
            <a:ext cx="1758285" cy="54048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83160" y="787400"/>
            <a:ext cx="3362252" cy="375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4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Learning Advisory Service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1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  <a:p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come and see us if you need any academic advice or guidance.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Canterbury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offices are next to Santander Bank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01227 824016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Medway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based in room G0-09, in the Gillingham Building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 room DB034, in the Drill Hall Library.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learningmedway@kent.ac.uk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01634 888884</a:t>
            </a:r>
          </a:p>
          <a:p>
            <a:pPr>
              <a:spcBef>
                <a:spcPts val="653"/>
              </a:spcBef>
            </a:pPr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 Learning Advisory Service (SLAS) is part of the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for the Enhancement of Learning and Teaching (UELT)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print"/>
          <a:srcRect l="2018" t="6865" r="36403" b="6865"/>
          <a:stretch/>
        </p:blipFill>
        <p:spPr bwMode="auto">
          <a:xfrm>
            <a:off x="1826976" y="6842943"/>
            <a:ext cx="1767180" cy="49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Rectangle 17"/>
          <p:cNvSpPr/>
          <p:nvPr/>
        </p:nvSpPr>
        <p:spPr>
          <a:xfrm>
            <a:off x="144066" y="7063450"/>
            <a:ext cx="1690273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www.kent.ac.uk/learning</a:t>
            </a:r>
          </a:p>
        </p:txBody>
      </p:sp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644465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871303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394948" y="6563566"/>
            <a:ext cx="746104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kent.slas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99062" y="6782003"/>
            <a:ext cx="1122810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unikentSLAS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6145" y="4573446"/>
            <a:ext cx="3397212" cy="1295735"/>
          </a:xfrm>
          <a:prstGeom prst="rect">
            <a:avLst/>
          </a:prstGeom>
        </p:spPr>
        <p:txBody>
          <a:bodyPr wrap="square" lIns="99562" tIns="49782" rIns="99562" bIns="49782">
            <a:spAutoFit/>
          </a:bodyPr>
          <a:lstStyle/>
          <a:p>
            <a:pPr>
              <a:spcAft>
                <a:spcPts val="653"/>
              </a:spcAft>
            </a:pPr>
            <a:r>
              <a:rPr lang="en-GB" sz="12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All materials checked by Dr Scott Wildman, Dr Cleopatra Branch, Jerome Durodie and Andrew Lea, Medway School of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Pharmacy, Anson Building, Central Avenue, Chatham Maritime, Chatham, Kent. ME4 4TB.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This leaflet has been produced in conjunction with </a:t>
            </a:r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sigma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 Network for Excellence in Mathematics and Statistics Support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17" descr="http://www.coventry.ac.uk/Global/03%20Study%20section%20assets/Student%20support/academic%20support/Sigma%20Network%20log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801" y="5964647"/>
            <a:ext cx="1255824" cy="50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0" descr="Image result for creative commons licens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9" y="6100785"/>
            <a:ext cx="954867" cy="34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048" y="6209402"/>
            <a:ext cx="3371744" cy="707880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Add together to calculate the total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9801" y="250314"/>
            <a:ext cx="3374991" cy="861774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Convert the amounts into the number of tablets to be taken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161538" y="510262"/>
                <a:ext cx="1226349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200</m:t>
                      </m:r>
                      <m:r>
                        <a:rPr lang="en-GB" sz="1000" i="1">
                          <a:latin typeface="Cambria Math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</a:rPr>
                        <m:t>=1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tablet</m:t>
                      </m:r>
                      <m:r>
                        <a:rPr lang="en-GB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GB" sz="1000" i="1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1538" y="510262"/>
                <a:ext cx="1226349" cy="246215"/>
              </a:xfrm>
              <a:prstGeom prst="rect">
                <a:avLst/>
              </a:prstGeom>
              <a:blipFill rotWithShape="1">
                <a:blip r:embed="rId2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605268" y="3148151"/>
            <a:ext cx="3509956" cy="1026658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2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weight of a substance is required to make 45mL of a product such that 3mL diluted to 100mL will give a 1 in 5000 concentration 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47054" y="63502"/>
            <a:ext cx="3568170" cy="6965071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 patient is prescribed Drug C, two 150mg tablets four times daily for two weeks. How many tablets should you supply?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You are presented with the following directions on a prescription:</a:t>
            </a:r>
          </a:p>
          <a:p>
            <a:pPr>
              <a:spcAft>
                <a:spcPts val="600"/>
              </a:spcAft>
            </a:pP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Drug A tablets 100mg. Use the following dosage regime: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many tablets of Drug E will you need for a full supply?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 prescription calls for 1000mg of drug D to be taken daily for 1 month, thereafter to be reduced by 250mg daily each week to zero. How many 250mg tablets should you supply?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 patient is prescribed metformin tablets, 500mg twice daily for one week, thereafter to be increased by 500 mg increments daily each week, as tolerated, up to a maximum of 2000mg daily. How many 500mg tablets should you supply for the first month?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 prescription asks for 10mg of drug F, once daily for 3 months, thereafter to be reduced by 2mg daily each week to zero. You have 2mg capsules in stock; how many should you supply?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112 tablets.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245 tablets.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154 tablets.</a:t>
            </a: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91 tablets.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490 capsules.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39" y="1190660"/>
            <a:ext cx="3370955" cy="1015657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Calculate the number of tablets for each period</a:t>
            </a: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34930" y="6511816"/>
                <a:ext cx="2375254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</a:rPr>
                        <m:t>420+28+21+14+7=</m:t>
                      </m:r>
                      <m:r>
                        <a:rPr lang="en-GB" sz="1000" b="1">
                          <a:latin typeface="Cambria Math"/>
                        </a:rPr>
                        <m:t>𝟒𝟗𝟎</m:t>
                      </m:r>
                      <m:r>
                        <a:rPr lang="en-GB" sz="1000" b="1">
                          <a:latin typeface="Cambria Math"/>
                        </a:rPr>
                        <m:t> </m:t>
                      </m:r>
                      <m:r>
                        <a:rPr lang="en-GB" sz="1000" b="1">
                          <a:latin typeface="Cambria Math"/>
                        </a:rPr>
                        <m:t>𝐭𝐚𝐛𝐥𝐞𝐭𝐬</m:t>
                      </m:r>
                    </m:oMath>
                  </m:oMathPara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930" y="6511816"/>
                <a:ext cx="2375254" cy="24621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87426" y="1445540"/>
                <a:ext cx="2521698" cy="246215"/>
              </a:xfrm>
              <a:prstGeom prst="rect">
                <a:avLst/>
              </a:prstGeom>
              <a:noFill/>
            </p:spPr>
            <p:txBody>
              <a:bodyPr wrap="squar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</a:rPr>
                        <m:t>1 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day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tablets</m:t>
                      </m:r>
                      <m:r>
                        <a:rPr lang="en-GB" sz="1000">
                          <a:latin typeface="Cambria Math"/>
                        </a:rPr>
                        <m:t>=2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tablets</m:t>
                      </m:r>
                      <m:r>
                        <a:rPr lang="en-GB" sz="100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GB" sz="1000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426" y="1445540"/>
                <a:ext cx="2521698" cy="24621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83820" y="2286150"/>
            <a:ext cx="3370972" cy="707880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Add together to calculate the total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09285" y="2500533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12122" y="2999396"/>
            <a:ext cx="3554314" cy="116954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3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 prescription calls for 1000mg of drug B to be taken daily for 3 months, thereafter to be reduced by 200mg daily to zero over 4 weeks. Assuming drug B is available in 200mg tablets, how many will be needed for a full supply?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3854" y="4175467"/>
            <a:ext cx="3370939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Convert the amounts into the number of tablets to be taken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98449" y="4521259"/>
                <a:ext cx="2734454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1000</m:t>
                      </m:r>
                      <m:r>
                        <a:rPr lang="en-GB" sz="1000" i="1">
                          <a:latin typeface="Cambria Math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</a:rPr>
                        <m:t>=5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tablets</m:t>
                      </m:r>
                      <m:r>
                        <a:rPr lang="en-GB" sz="1000">
                          <a:latin typeface="Cambria Math"/>
                        </a:rPr>
                        <m:t>, </m:t>
                      </m:r>
                      <m:r>
                        <a:rPr lang="en-GB" sz="1000" i="1">
                          <a:latin typeface="Cambria Math"/>
                        </a:rPr>
                        <m:t>800</m:t>
                      </m:r>
                      <m:r>
                        <a:rPr lang="en-GB" sz="1000" i="1">
                          <a:latin typeface="Cambria Math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</a:rPr>
                        <m:t>=4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tablets</m:t>
                      </m:r>
                      <m:r>
                        <a:rPr lang="en-GB" sz="1000">
                          <a:latin typeface="Cambria Math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etc</m:t>
                      </m:r>
                      <m:r>
                        <a:rPr lang="en-GB" sz="1000">
                          <a:latin typeface="Cambria Math"/>
                        </a:rPr>
                        <m:t>…</m:t>
                      </m:r>
                    </m:oMath>
                  </m:oMathPara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449" y="4521259"/>
                <a:ext cx="2734454" cy="246215"/>
              </a:xfrm>
              <a:prstGeom prst="rect">
                <a:avLst/>
              </a:prstGeom>
              <a:blipFill rotWithShape="1">
                <a:blip r:embed="rId5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81114" y="4962563"/>
            <a:ext cx="3373679" cy="116954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Calculate the number of tablets for each period</a:t>
            </a: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892226" y="5210595"/>
                <a:ext cx="2521698" cy="246215"/>
              </a:xfrm>
              <a:prstGeom prst="rect">
                <a:avLst/>
              </a:prstGeom>
              <a:noFill/>
            </p:spPr>
            <p:txBody>
              <a:bodyPr wrap="square" lIns="91428" tIns="45714" rIns="91428" bIns="45714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  <a:ea typeface="Cambria Math"/>
                        </a:rPr>
                        <m:t>3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28 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days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5 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tablets</m:t>
                      </m:r>
                      <m:r>
                        <a:rPr lang="en-GB" sz="1000">
                          <a:latin typeface="Cambria Math"/>
                        </a:rPr>
                        <m:t>=420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tablets</m:t>
                      </m:r>
                    </m:oMath>
                  </m:oMathPara>
                </a14:m>
                <a:endParaRPr lang="en-GB" sz="1000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226" y="5210595"/>
                <a:ext cx="2521698" cy="246215"/>
              </a:xfrm>
              <a:prstGeom prst="rect">
                <a:avLst/>
              </a:prstGeom>
              <a:blipFill rotWithShape="1">
                <a:blip r:embed="rId6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60804" y="2582263"/>
                <a:ext cx="2010538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</a:rPr>
                        <m:t>2+6+12+140=</m:t>
                      </m:r>
                      <m:r>
                        <a:rPr lang="en-GB" sz="1000" b="1">
                          <a:latin typeface="Cambria Math"/>
                        </a:rPr>
                        <m:t>𝟏𝟔𝟎</m:t>
                      </m:r>
                      <m:r>
                        <a:rPr lang="en-GB" sz="1000" b="1">
                          <a:latin typeface="Cambria Math"/>
                        </a:rPr>
                        <m:t> </m:t>
                      </m:r>
                      <m:r>
                        <a:rPr lang="en-GB" sz="1000" b="1">
                          <a:latin typeface="Cambria Math"/>
                        </a:rPr>
                        <m:t>𝐭𝐚𝐛𝐥𝐞𝐭𝐬</m:t>
                      </m:r>
                    </m:oMath>
                  </m:oMathPara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804" y="2582263"/>
                <a:ext cx="2010538" cy="24621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Left Brace 17"/>
          <p:cNvSpPr/>
          <p:nvPr/>
        </p:nvSpPr>
        <p:spPr>
          <a:xfrm>
            <a:off x="1016051" y="5425689"/>
            <a:ext cx="187323" cy="549168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8" tIns="45714" rIns="91428" bIns="45714"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84194" y="5427412"/>
            <a:ext cx="1122356" cy="553992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Reduction to zero over 4 weeks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41200" y="6434235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4081" y="3"/>
            <a:ext cx="3546269" cy="24622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294831"/>
              </p:ext>
            </p:extLst>
          </p:nvPr>
        </p:nvGraphicFramePr>
        <p:xfrm>
          <a:off x="3645011" y="1637084"/>
          <a:ext cx="3372534" cy="12192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038493"/>
                <a:gridCol w="1197868"/>
                <a:gridCol w="1136173"/>
              </a:tblGrid>
              <a:tr h="243840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OM*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ON*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 Days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94761" rtl="0" eaLnBrk="1" latinLnBrk="0" hangingPunct="1"/>
                      <a:r>
                        <a:rPr lang="en-GB" sz="1000" kern="1200" dirty="0" smtClean="0"/>
                        <a:t>100mg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100mg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 Days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100mg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200mg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 Days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200mg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200mg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6 weeks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200mg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300mg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1264565" y="5358035"/>
                <a:ext cx="1922309" cy="246215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7 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days</m:t>
                      </m:r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×4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tablets</m:t>
                      </m:r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 =28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tablets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4565" y="5358035"/>
                <a:ext cx="1922309" cy="246215"/>
              </a:xfrm>
              <a:prstGeom prst="rect">
                <a:avLst/>
              </a:prstGeom>
              <a:blipFill rotWithShape="1">
                <a:blip r:embed="rId8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1274096" y="5500911"/>
                <a:ext cx="1922309" cy="246215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7 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days</m:t>
                      </m:r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×3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tablets</m:t>
                      </m:r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 =21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tablets</m:t>
                      </m:r>
                    </m:oMath>
                  </m:oMathPara>
                </a14:m>
                <a:endParaRPr lang="en-GB" sz="1000" dirty="0">
                  <a:solidFill>
                    <a:prstClr val="black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4096" y="5500911"/>
                <a:ext cx="1922309" cy="24621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1288518" y="5643786"/>
                <a:ext cx="1893455" cy="246215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7 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days</m:t>
                      </m:r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×2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tablets</m:t>
                      </m:r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=14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tablets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8518" y="5643786"/>
                <a:ext cx="1893455" cy="246215"/>
              </a:xfrm>
              <a:prstGeom prst="rect">
                <a:avLst/>
              </a:prstGeom>
              <a:blipFill rotWithShape="1">
                <a:blip r:embed="rId10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1360567" y="5786660"/>
                <a:ext cx="1768421" cy="246215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7 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days</m:t>
                      </m:r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×1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tablet</m:t>
                      </m:r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=7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tablets</m:t>
                      </m:r>
                    </m:oMath>
                  </m:oMathPara>
                </a14:m>
                <a:endParaRPr lang="en-GB" sz="10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0567" y="5786660"/>
                <a:ext cx="1768421" cy="24621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866305" y="1592981"/>
                <a:ext cx="1880631" cy="246215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days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3 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tablets</m:t>
                      </m:r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 =6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tablets</m:t>
                      </m:r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GB" sz="1000" dirty="0">
                  <a:solidFill>
                    <a:prstClr val="black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305" y="1592981"/>
                <a:ext cx="1880631" cy="24621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864516" y="1735855"/>
                <a:ext cx="1922309" cy="246215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3 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days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4 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tablets</m:t>
                      </m:r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 =12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tablets</m:t>
                      </m:r>
                    </m:oMath>
                  </m:oMathPara>
                </a14:m>
                <a:endParaRPr lang="en-GB" sz="1000" dirty="0">
                  <a:solidFill>
                    <a:prstClr val="black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516" y="1735855"/>
                <a:ext cx="1922309" cy="246215"/>
              </a:xfrm>
              <a:prstGeom prst="rect">
                <a:avLst/>
              </a:prstGeom>
              <a:blipFill rotWithShape="1">
                <a:blip r:embed="rId13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827460" y="1878730"/>
                <a:ext cx="2034519" cy="246215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28 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days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5 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tablets</m:t>
                      </m:r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=140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tablets</m:t>
                      </m:r>
                    </m:oMath>
                  </m:oMathPara>
                </a14:m>
                <a:endParaRPr lang="en-GB" sz="10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460" y="1878730"/>
                <a:ext cx="2034519" cy="24621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1156669" y="650006"/>
                <a:ext cx="1280851" cy="246215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</a:rPr>
                        <m:t>400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</a:rPr>
                        <m:t>𝑚𝑔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</a:rPr>
                        <m:t>=2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tablets</m:t>
                      </m:r>
                      <m: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GB" sz="1000" dirty="0">
                  <a:solidFill>
                    <a:prstClr val="black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669" y="650006"/>
                <a:ext cx="1280851" cy="246215"/>
              </a:xfrm>
              <a:prstGeom prst="rect">
                <a:avLst/>
              </a:prstGeom>
              <a:blipFill rotWithShape="1">
                <a:blip r:embed="rId15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1161571" y="792880"/>
                <a:ext cx="1251997" cy="246215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</a:rPr>
                        <m:t>600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</a:rPr>
                        <m:t>𝑚𝑔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</a:rPr>
                        <m:t>=3 </m:t>
                      </m:r>
                      <m:r>
                        <m:rPr>
                          <m:sty m:val="p"/>
                        </m:rPr>
                        <a:rPr lang="en-GB" sz="1000">
                          <a:solidFill>
                            <a:prstClr val="black"/>
                          </a:solidFill>
                          <a:latin typeface="Cambria Math"/>
                        </a:rPr>
                        <m:t>tablets</m:t>
                      </m:r>
                    </m:oMath>
                  </m:oMathPara>
                </a14:m>
                <a:endParaRPr lang="en-GB" sz="10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1571" y="792880"/>
                <a:ext cx="1251997" cy="246215"/>
              </a:xfrm>
              <a:prstGeom prst="rect">
                <a:avLst/>
              </a:prstGeom>
              <a:blipFill rotWithShape="1">
                <a:blip r:embed="rId16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781</Words>
  <Application>Microsoft Office PowerPoint</Application>
  <PresentationFormat>Custom</PresentationFormat>
  <Paragraphs>135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Kent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mc396</dc:creator>
  <cp:lastModifiedBy>Moira Petrie</cp:lastModifiedBy>
  <cp:revision>19</cp:revision>
  <cp:lastPrinted>2015-05-21T08:56:25Z</cp:lastPrinted>
  <dcterms:created xsi:type="dcterms:W3CDTF">2015-05-21T08:36:44Z</dcterms:created>
  <dcterms:modified xsi:type="dcterms:W3CDTF">2015-07-14T16:04:48Z</dcterms:modified>
</cp:coreProperties>
</file>