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85.png"/><Relationship Id="rId7" Type="http://schemas.openxmlformats.org/officeDocument/2006/relationships/image" Target="../media/image2.tiff"/><Relationship Id="rId12" Type="http://schemas.openxmlformats.org/officeDocument/2006/relationships/image" Target="../media/image7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11" Type="http://schemas.openxmlformats.org/officeDocument/2006/relationships/image" Target="../media/image6.png"/><Relationship Id="rId5" Type="http://schemas.openxmlformats.org/officeDocument/2006/relationships/image" Target="../media/image1.emf"/><Relationship Id="rId10" Type="http://schemas.openxmlformats.org/officeDocument/2006/relationships/image" Target="../media/image5.png"/><Relationship Id="rId4" Type="http://schemas.openxmlformats.org/officeDocument/2006/relationships/image" Target="../media/image86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12" Type="http://schemas.openxmlformats.org/officeDocument/2006/relationships/image" Target="../media/image99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png"/><Relationship Id="rId11" Type="http://schemas.openxmlformats.org/officeDocument/2006/relationships/image" Target="../media/image98.png"/><Relationship Id="rId5" Type="http://schemas.openxmlformats.org/officeDocument/2006/relationships/image" Target="../media/image92.png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6FB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794140" y="828027"/>
            <a:ext cx="3462014" cy="759170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194F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MIXING CONCENTRATIONS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2063" y="1663702"/>
            <a:ext cx="3581400" cy="147732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strength of a mixture of two different concentrations.</a:t>
            </a:r>
          </a:p>
          <a:p>
            <a:endParaRPr lang="en-GB" sz="1000" b="1" spc="-79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endParaRPr lang="en-GB" sz="1000" b="1" spc="-79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endParaRPr lang="en-GB" sz="1000" b="1" spc="-79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endParaRPr lang="en-GB" sz="1000" b="1" spc="-79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endParaRPr lang="en-GB" sz="1000" b="1" spc="-79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endParaRPr lang="en-GB" sz="1000" b="1" spc="-79" dirty="0">
              <a:solidFill>
                <a:srgbClr val="194F77"/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endParaRPr lang="en-GB" sz="1000" b="1" spc="-79" dirty="0">
              <a:solidFill>
                <a:srgbClr val="194F77"/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2064" y="2993840"/>
            <a:ext cx="3568699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you mix 100mL of a 5% v/v concentration of drug A with 200mL of a 20% v/v concentration of drug A, what will the final % strength be?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7933" y="4003213"/>
            <a:ext cx="3374345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amount of drug A in each concentration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rgbClr val="194F77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rgbClr val="194F77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rgbClr val="194F7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8071" y="4956004"/>
            <a:ext cx="3374206" cy="553992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Add the two amounts together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7898" y="5585181"/>
            <a:ext cx="3374380" cy="553992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Add the two volumes together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37506" y="6214846"/>
            <a:ext cx="3374773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4: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Put total amount over total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141082" y="6467067"/>
                <a:ext cx="610476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45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𝑚𝐿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300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082" y="6467067"/>
                <a:ext cx="610476" cy="3845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96585" y="5842499"/>
                <a:ext cx="1736810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</a:rPr>
                      <m:t>100</m:t>
                    </m:r>
                    <m:r>
                      <a:rPr lang="en-GB" sz="1000" i="1">
                        <a:latin typeface="Cambria Math"/>
                      </a:rPr>
                      <m:t>𝑚𝐿</m:t>
                    </m:r>
                    <m:r>
                      <a:rPr lang="en-GB" sz="1000" i="1">
                        <a:latin typeface="Cambria Math"/>
                      </a:rPr>
                      <m:t>+200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𝑚𝐿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𝟑𝟎𝟎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𝒎𝑳</m:t>
                    </m:r>
                  </m:oMath>
                </a14:m>
                <a:r>
                  <a:rPr lang="en-GB" sz="1000" b="1" i="1" dirty="0"/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6585" y="5842499"/>
                <a:ext cx="1736810" cy="2462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739476" y="5194309"/>
                <a:ext cx="1448269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</a:rPr>
                      <m:t>5</m:t>
                    </m:r>
                    <m:r>
                      <a:rPr lang="en-GB" sz="1000" i="1">
                        <a:latin typeface="Cambria Math"/>
                      </a:rPr>
                      <m:t>𝑚𝐿</m:t>
                    </m:r>
                    <m:r>
                      <a:rPr lang="en-GB" sz="1000" i="1">
                        <a:latin typeface="Cambria Math"/>
                      </a:rPr>
                      <m:t>+40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𝑚𝐿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𝟒𝟓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𝒎𝑳</m:t>
                    </m:r>
                  </m:oMath>
                </a14:m>
                <a:r>
                  <a:rPr lang="en-GB" sz="1000" b="1" i="1" dirty="0"/>
                  <a:t>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476" y="5194309"/>
                <a:ext cx="1448269" cy="2462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76" y="2062529"/>
            <a:ext cx="2746375" cy="898525"/>
          </a:xfrm>
          <a:prstGeom prst="rect">
            <a:avLst/>
          </a:prstGeom>
          <a:noFill/>
          <a:ln>
            <a:noFill/>
          </a:ln>
          <a:effectLst/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16284" y="4396032"/>
                <a:ext cx="2944384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 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&amp;   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×200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284" y="4396032"/>
                <a:ext cx="2944384" cy="384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been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79264" y="213788"/>
            <a:ext cx="3370389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5: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to convert to a percentage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1196009" y="450695"/>
                <a:ext cx="1139554" cy="385591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45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300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009" y="450695"/>
                <a:ext cx="1139554" cy="3855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-3803" y="1721759"/>
            <a:ext cx="3545994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mix 1.2L of a 0.2% w/v solution of drug B with 600mL of a 1 part in 2000 w/v solution of drug B. What will the final % strength be?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943" y="2749201"/>
            <a:ext cx="3373849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amount of drug B in each concentration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0550" y="3680988"/>
            <a:ext cx="3374243" cy="553992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Add the two amounts together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0912" y="4315416"/>
            <a:ext cx="3373881" cy="553992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Add the two volumes together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139" y="5580134"/>
            <a:ext cx="3374654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5: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to convert to a percentage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1163849" y="5813501"/>
                <a:ext cx="1210501" cy="38283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2.7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1800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849" y="5813501"/>
                <a:ext cx="1210501" cy="3828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/>
          <p:cNvSpPr/>
          <p:nvPr/>
        </p:nvSpPr>
        <p:spPr>
          <a:xfrm>
            <a:off x="80516" y="4947278"/>
            <a:ext cx="3374276" cy="553992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4: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Put total amount over total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1446429" y="5105832"/>
                <a:ext cx="681007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2.7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1800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429" y="5105832"/>
                <a:ext cx="681007" cy="3815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867614" y="4556980"/>
                <a:ext cx="188428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</a:rPr>
                      <m:t>1200</m:t>
                    </m:r>
                    <m:r>
                      <a:rPr lang="en-GB" sz="1000" i="1">
                        <a:latin typeface="Cambria Math"/>
                      </a:rPr>
                      <m:t>𝑚𝐿</m:t>
                    </m:r>
                    <m:r>
                      <a:rPr lang="en-GB" sz="1000" i="1">
                        <a:latin typeface="Cambria Math"/>
                      </a:rPr>
                      <m:t>+600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𝑚𝐿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𝟏𝟖𝟎𝟎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𝒎𝑳</m:t>
                    </m:r>
                  </m:oMath>
                </a14:m>
                <a:r>
                  <a:rPr lang="en-GB" sz="1000" b="1" i="1" dirty="0"/>
                  <a:t> 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14" y="4556980"/>
                <a:ext cx="1884286" cy="2462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1123620" y="3919293"/>
                <a:ext cx="1316439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000" i="1">
                        <a:latin typeface="Cambria Math"/>
                      </a:rPr>
                      <m:t>2.4</m:t>
                    </m:r>
                    <m:r>
                      <a:rPr lang="en-GB" sz="1000" i="1">
                        <a:latin typeface="Cambria Math"/>
                      </a:rPr>
                      <m:t>𝑔</m:t>
                    </m:r>
                    <m:r>
                      <a:rPr lang="en-GB" sz="1000" i="1">
                        <a:latin typeface="Cambria Math"/>
                      </a:rPr>
                      <m:t>+0.3</m:t>
                    </m:r>
                    <m:r>
                      <a:rPr lang="en-GB" sz="1000" i="1">
                        <a:latin typeface="Cambria Math"/>
                      </a:rPr>
                      <m:t>𝑔</m:t>
                    </m:r>
                    <m:r>
                      <a:rPr lang="en-GB" sz="1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𝟕</m:t>
                    </m:r>
                    <m:r>
                      <a:rPr lang="en-GB" sz="1000" b="1" i="1">
                        <a:latin typeface="Cambria Math"/>
                        <a:ea typeface="Cambria Math"/>
                      </a:rPr>
                      <m:t>𝒈</m:t>
                    </m:r>
                  </m:oMath>
                </a14:m>
                <a:r>
                  <a:rPr lang="en-GB" sz="1000" b="1" i="1" dirty="0"/>
                  <a:t> 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620" y="3919293"/>
                <a:ext cx="1316439" cy="246215"/>
              </a:xfrm>
              <a:prstGeom prst="rect">
                <a:avLst/>
              </a:prstGeom>
              <a:blipFill rotWithShape="1">
                <a:blip r:embed="rId6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3563330" y="215939"/>
            <a:ext cx="3546753" cy="78482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mix 5ml of a 2mg/mL solution of drug C with 10mL of a 0.05% w/v solution of drug C. What will the final strength be in %?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3742172" y="1980873"/>
                <a:ext cx="2996257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by</m:t>
                      </m:r>
                      <m:r>
                        <a:rPr lang="en-GB" sz="1000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… 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15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15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𝑚𝐿</m:t>
                          </m:r>
                        </m:den>
                      </m:f>
                      <m:r>
                        <a:rPr lang="en-GB" sz="1000" b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100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100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0.1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100</m:t>
                          </m:r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% 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𝒘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𝒗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172" y="1980873"/>
                <a:ext cx="2996257" cy="3845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724805" y="1693189"/>
                <a:ext cx="2919377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10</m:t>
                      </m:r>
                      <m:r>
                        <a:rPr lang="en-GB" sz="1000" i="1"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</a:rPr>
                        <m:t>+5</m:t>
                      </m:r>
                      <m:r>
                        <a:rPr lang="en-GB" sz="1000" i="1">
                          <a:latin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𝒎𝒈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&amp;  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+10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805" y="1693189"/>
                <a:ext cx="2919377" cy="246215"/>
              </a:xfrm>
              <a:prstGeom prst="rect">
                <a:avLst/>
              </a:prstGeom>
              <a:blipFill rotWithShape="1">
                <a:blip r:embed="rId8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3643362" y="1632917"/>
            <a:ext cx="298468" cy="246215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sz="1000" dirty="0">
                <a:sym typeface="Wingdings"/>
              </a:rPr>
              <a:t></a:t>
            </a:r>
            <a:endParaRPr lang="en-GB" sz="1000" dirty="0"/>
          </a:p>
        </p:txBody>
      </p:sp>
      <p:sp>
        <p:nvSpPr>
          <p:cNvPr id="44" name="Rectangle 43"/>
          <p:cNvSpPr/>
          <p:nvPr/>
        </p:nvSpPr>
        <p:spPr>
          <a:xfrm>
            <a:off x="3643528" y="1274353"/>
            <a:ext cx="298468" cy="246215"/>
          </a:xfrm>
          <a:prstGeom prst="rect">
            <a:avLst/>
          </a:prstGeom>
          <a:noFill/>
        </p:spPr>
        <p:txBody>
          <a:bodyPr wrap="none" lIns="91428" tIns="45714" rIns="91428" bIns="45714">
            <a:spAutoFit/>
          </a:bodyPr>
          <a:lstStyle/>
          <a:p>
            <a:r>
              <a:rPr lang="en-GB" sz="1000" dirty="0">
                <a:sym typeface="Wingdings"/>
              </a:rPr>
              <a:t></a:t>
            </a:r>
            <a:endParaRPr lang="en-GB" sz="1000" dirty="0"/>
          </a:p>
        </p:txBody>
      </p:sp>
      <p:sp>
        <p:nvSpPr>
          <p:cNvPr id="45" name="Rectangle 44"/>
          <p:cNvSpPr/>
          <p:nvPr/>
        </p:nvSpPr>
        <p:spPr>
          <a:xfrm>
            <a:off x="3638766" y="1993490"/>
            <a:ext cx="309688" cy="261604"/>
          </a:xfrm>
          <a:prstGeom prst="rect">
            <a:avLst/>
          </a:prstGeom>
          <a:noFill/>
        </p:spPr>
        <p:txBody>
          <a:bodyPr wrap="none" lIns="91428" tIns="45714" rIns="91428" bIns="45714">
            <a:spAutoFit/>
          </a:bodyPr>
          <a:lstStyle/>
          <a:p>
            <a:pPr lvl="0"/>
            <a:r>
              <a:rPr lang="en-GB" sz="1100" dirty="0">
                <a:sym typeface="Wingdings"/>
              </a:rPr>
              <a:t></a:t>
            </a:r>
            <a:endParaRPr lang="en-GB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3549162" y="2444729"/>
            <a:ext cx="3566062" cy="4844209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mix 150mL of a 5% v/v concentration of drug D with 150mL of a 15% v/v concentration of drug D. What will the final % strength be?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mix 0.6L of a 0.2% v/v concentration of drug E with 1.2L of a 0.5% v/v concentration of drug E. What will the final % strength be?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mix 64mL of a 40% w/v concentration of drug F with 96mL of a 1 part in 8 w/v concentration of drug F. What will the final % strength be?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mix 1250mL of a 1 part in 5000 w/v concentration of drug G with 2250mL of a 0.2mg/mL concentration of drug G. What will the final % strength be?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add 200mL of a 0.3% v/v concentration of drug H to 600mL of a 1 part in 200 parts concentration of drug H. What will the final strength be in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mcL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/mL?</a:t>
            </a:r>
          </a:p>
          <a:p>
            <a:pPr>
              <a:spcAft>
                <a:spcPts val="600"/>
              </a:spcAft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10% v/v.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0.4%.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23.5% w/v. 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0.02% w/v.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4.5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mcL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</a:p>
          <a:p>
            <a:pPr>
              <a:spcAft>
                <a:spcPts val="600"/>
              </a:spcAft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646775" y="1270747"/>
            <a:ext cx="3365628" cy="1169551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64352" y="201866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067" y="1010456"/>
            <a:ext cx="3374724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6: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948226" y="1272888"/>
                <a:ext cx="1641655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45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300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𝟏𝟓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% 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𝒗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𝒗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26" y="1272888"/>
                <a:ext cx="1641655" cy="38452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/>
          <p:cNvSpPr txBox="1"/>
          <p:nvPr/>
        </p:nvSpPr>
        <p:spPr>
          <a:xfrm>
            <a:off x="2424351" y="127426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9760" y="6367535"/>
            <a:ext cx="337503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6: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>
                <a:off x="862361" y="6601513"/>
                <a:ext cx="1815293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2.7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×100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SimSun" pitchFamily="2" charset="-122"/>
                              <a:cs typeface="Arial" panose="020B0604020202020204" pitchFamily="34" charset="0"/>
                            </a:rPr>
                            <m:t>1800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𝟏𝟓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% 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𝒘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b="1" i="1">
                          <a:latin typeface="Cambria Math"/>
                          <a:ea typeface="SimSun" pitchFamily="2" charset="-122"/>
                          <a:cs typeface="Arial" panose="020B0604020202020204" pitchFamily="34" charset="0"/>
                        </a:rPr>
                        <m:t>𝒗</m:t>
                      </m:r>
                    </m:oMath>
                  </m:oMathPara>
                </a14:m>
                <a:endParaRPr lang="en-GB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361" y="6601513"/>
                <a:ext cx="1815293" cy="38144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2508731" y="6602886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48710" y="1019652"/>
            <a:ext cx="3566514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230989" y="3142022"/>
                <a:ext cx="3048002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0.2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×1200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 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&amp;   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×600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89" y="3142022"/>
                <a:ext cx="3048002" cy="38144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3748906" y="1239185"/>
                <a:ext cx="2834354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𝒎𝒈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 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&amp;   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𝒎𝒈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906" y="1239185"/>
                <a:ext cx="2834354" cy="384586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817</Words>
  <Application>Microsoft Office PowerPoint</Application>
  <PresentationFormat>Custom</PresentationFormat>
  <Paragraphs>102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14</cp:revision>
  <cp:lastPrinted>2015-05-21T08:56:25Z</cp:lastPrinted>
  <dcterms:created xsi:type="dcterms:W3CDTF">2015-05-21T08:36:44Z</dcterms:created>
  <dcterms:modified xsi:type="dcterms:W3CDTF">2015-07-14T16:10:06Z</dcterms:modified>
</cp:coreProperties>
</file>