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1.png"/><Relationship Id="rId7" Type="http://schemas.openxmlformats.org/officeDocument/2006/relationships/image" Target="../media/image3.wm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tiff"/><Relationship Id="rId11" Type="http://schemas.openxmlformats.org/officeDocument/2006/relationships/image" Target="../media/image7.jpeg"/><Relationship Id="rId5" Type="http://schemas.openxmlformats.org/officeDocument/2006/relationships/image" Target="../media/image103.png"/><Relationship Id="rId10" Type="http://schemas.openxmlformats.org/officeDocument/2006/relationships/image" Target="../media/image6.png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0" Type="http://schemas.openxmlformats.org/officeDocument/2006/relationships/image" Target="../media/image112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54404" y="2"/>
            <a:ext cx="3571875" cy="1633538"/>
          </a:xfrm>
          <a:prstGeom prst="rect">
            <a:avLst/>
          </a:prstGeom>
          <a:solidFill>
            <a:srgbClr val="003C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654401" y="1663703"/>
            <a:ext cx="3567894" cy="40010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amount of a concentration needed to produce a final desired concentration and volume.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54403" y="3347453"/>
            <a:ext cx="3568699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volume of 20% v/v solution is required to make 500mL of 5% v/v solution?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50271" y="4207586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41957" y="4505878"/>
                <a:ext cx="1671856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20 </m:t>
                      </m:r>
                      <m:d>
                        <m:dPr>
                          <m:ctrlPr>
                            <a:rPr lang="en-GB" sz="1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000" i="1">
                              <a:latin typeface="Cambria Math"/>
                            </a:rPr>
                            <m:t>%</m:t>
                          </m:r>
                        </m:e>
                      </m:d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=5</m:t>
                      </m:r>
                      <m:d>
                        <m:d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%</m:t>
                          </m:r>
                        </m:e>
                      </m:d>
                      <m:r>
                        <a:rPr lang="en-GB" sz="1000" i="1">
                          <a:latin typeface="Cambria Math"/>
                          <a:ea typeface="Cambria Math"/>
                        </a:rPr>
                        <m:t> ×500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1957" y="4505878"/>
                <a:ext cx="1671856" cy="2462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802051" y="797086"/>
            <a:ext cx="3431783" cy="78629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BEA0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SERIAL DILUTIONS</a:t>
            </a:r>
            <a:endParaRPr lang="en-GB" sz="19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50253" y="4995908"/>
            <a:ext cx="3374362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715273" y="5233748"/>
                <a:ext cx="1473340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5×500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𝟏𝟐𝟓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5273" y="5233748"/>
                <a:ext cx="1473340" cy="384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654403" y="5709829"/>
            <a:ext cx="3568699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volume of 10% v/v solution is required to make 1.25L of 0.05% v/v solution?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05989" y="5237896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54400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3929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16" y="2192340"/>
            <a:ext cx="2277770" cy="137636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5" name="Rectangle 14"/>
          <p:cNvSpPr/>
          <p:nvPr/>
        </p:nvSpPr>
        <p:spPr>
          <a:xfrm>
            <a:off x="3750271" y="6584563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8717" y="4203913"/>
            <a:ext cx="1552598" cy="26160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100" b="1" dirty="0">
                <a:solidFill>
                  <a:srgbClr val="008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percentages cancel out</a:t>
            </a:r>
          </a:p>
        </p:txBody>
      </p:sp>
      <p:sp>
        <p:nvSpPr>
          <p:cNvPr id="17" name="Freeform 16"/>
          <p:cNvSpPr/>
          <p:nvPr/>
        </p:nvSpPr>
        <p:spPr>
          <a:xfrm>
            <a:off x="4927780" y="4543384"/>
            <a:ext cx="195400" cy="162778"/>
          </a:xfrm>
          <a:custGeom>
            <a:avLst/>
            <a:gdLst>
              <a:gd name="connsiteX0" fmla="*/ 0 w 181013"/>
              <a:gd name="connsiteY0" fmla="*/ 0 h 147638"/>
              <a:gd name="connsiteX1" fmla="*/ 14288 w 181013"/>
              <a:gd name="connsiteY1" fmla="*/ 23813 h 147638"/>
              <a:gd name="connsiteX2" fmla="*/ 57150 w 181013"/>
              <a:gd name="connsiteY2" fmla="*/ 57150 h 147638"/>
              <a:gd name="connsiteX3" fmla="*/ 71438 w 181013"/>
              <a:gd name="connsiteY3" fmla="*/ 61913 h 147638"/>
              <a:gd name="connsiteX4" fmla="*/ 95250 w 181013"/>
              <a:gd name="connsiteY4" fmla="*/ 80963 h 147638"/>
              <a:gd name="connsiteX5" fmla="*/ 114300 w 181013"/>
              <a:gd name="connsiteY5" fmla="*/ 95250 h 147638"/>
              <a:gd name="connsiteX6" fmla="*/ 128588 w 181013"/>
              <a:gd name="connsiteY6" fmla="*/ 104775 h 147638"/>
              <a:gd name="connsiteX7" fmla="*/ 166688 w 181013"/>
              <a:gd name="connsiteY7" fmla="*/ 138113 h 147638"/>
              <a:gd name="connsiteX8" fmla="*/ 180975 w 181013"/>
              <a:gd name="connsiteY8" fmla="*/ 147638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13" h="147638">
                <a:moveTo>
                  <a:pt x="0" y="0"/>
                </a:moveTo>
                <a:cubicBezTo>
                  <a:pt x="4763" y="7938"/>
                  <a:pt x="8734" y="16408"/>
                  <a:pt x="14288" y="23813"/>
                </a:cubicBezTo>
                <a:cubicBezTo>
                  <a:pt x="22506" y="34771"/>
                  <a:pt x="47045" y="53781"/>
                  <a:pt x="57150" y="57150"/>
                </a:cubicBezTo>
                <a:lnTo>
                  <a:pt x="71438" y="61913"/>
                </a:lnTo>
                <a:cubicBezTo>
                  <a:pt x="89511" y="89022"/>
                  <a:pt x="70478" y="66807"/>
                  <a:pt x="95250" y="80963"/>
                </a:cubicBezTo>
                <a:cubicBezTo>
                  <a:pt x="102142" y="84901"/>
                  <a:pt x="107841" y="90637"/>
                  <a:pt x="114300" y="95250"/>
                </a:cubicBezTo>
                <a:cubicBezTo>
                  <a:pt x="118958" y="98577"/>
                  <a:pt x="123825" y="101600"/>
                  <a:pt x="128588" y="104775"/>
                </a:cubicBezTo>
                <a:cubicBezTo>
                  <a:pt x="139700" y="121444"/>
                  <a:pt x="142875" y="130176"/>
                  <a:pt x="166688" y="138113"/>
                </a:cubicBezTo>
                <a:cubicBezTo>
                  <a:pt x="182481" y="143377"/>
                  <a:pt x="180975" y="137855"/>
                  <a:pt x="180975" y="14763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5565272" y="4569637"/>
            <a:ext cx="195360" cy="141774"/>
          </a:xfrm>
          <a:custGeom>
            <a:avLst/>
            <a:gdLst>
              <a:gd name="connsiteX0" fmla="*/ 0 w 180975"/>
              <a:gd name="connsiteY0" fmla="*/ 0 h 128588"/>
              <a:gd name="connsiteX1" fmla="*/ 23813 w 180975"/>
              <a:gd name="connsiteY1" fmla="*/ 4763 h 128588"/>
              <a:gd name="connsiteX2" fmla="*/ 52388 w 180975"/>
              <a:gd name="connsiteY2" fmla="*/ 23813 h 128588"/>
              <a:gd name="connsiteX3" fmla="*/ 100013 w 180975"/>
              <a:gd name="connsiteY3" fmla="*/ 52388 h 128588"/>
              <a:gd name="connsiteX4" fmla="*/ 114300 w 180975"/>
              <a:gd name="connsiteY4" fmla="*/ 61913 h 128588"/>
              <a:gd name="connsiteX5" fmla="*/ 128588 w 180975"/>
              <a:gd name="connsiteY5" fmla="*/ 76200 h 128588"/>
              <a:gd name="connsiteX6" fmla="*/ 147638 w 180975"/>
              <a:gd name="connsiteY6" fmla="*/ 80963 h 128588"/>
              <a:gd name="connsiteX7" fmla="*/ 157163 w 180975"/>
              <a:gd name="connsiteY7" fmla="*/ 95250 h 128588"/>
              <a:gd name="connsiteX8" fmla="*/ 171450 w 180975"/>
              <a:gd name="connsiteY8" fmla="*/ 123825 h 128588"/>
              <a:gd name="connsiteX9" fmla="*/ 180975 w 180975"/>
              <a:gd name="connsiteY9" fmla="*/ 12858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75" h="128588">
                <a:moveTo>
                  <a:pt x="0" y="0"/>
                </a:moveTo>
                <a:cubicBezTo>
                  <a:pt x="7938" y="1588"/>
                  <a:pt x="16444" y="1413"/>
                  <a:pt x="23813" y="4763"/>
                </a:cubicBezTo>
                <a:cubicBezTo>
                  <a:pt x="34235" y="9500"/>
                  <a:pt x="42149" y="18693"/>
                  <a:pt x="52388" y="23813"/>
                </a:cubicBezTo>
                <a:cubicBezTo>
                  <a:pt x="81676" y="38457"/>
                  <a:pt x="65532" y="29401"/>
                  <a:pt x="100013" y="52388"/>
                </a:cubicBezTo>
                <a:cubicBezTo>
                  <a:pt x="104775" y="55563"/>
                  <a:pt x="110253" y="57866"/>
                  <a:pt x="114300" y="61913"/>
                </a:cubicBezTo>
                <a:cubicBezTo>
                  <a:pt x="119063" y="66675"/>
                  <a:pt x="122740" y="72858"/>
                  <a:pt x="128588" y="76200"/>
                </a:cubicBezTo>
                <a:cubicBezTo>
                  <a:pt x="134271" y="79447"/>
                  <a:pt x="141288" y="79375"/>
                  <a:pt x="147638" y="80963"/>
                </a:cubicBezTo>
                <a:cubicBezTo>
                  <a:pt x="150813" y="85725"/>
                  <a:pt x="154603" y="90131"/>
                  <a:pt x="157163" y="95250"/>
                </a:cubicBezTo>
                <a:cubicBezTo>
                  <a:pt x="164911" y="110746"/>
                  <a:pt x="157799" y="110174"/>
                  <a:pt x="171450" y="123825"/>
                </a:cubicBezTo>
                <a:cubicBezTo>
                  <a:pt x="173960" y="126335"/>
                  <a:pt x="177800" y="127000"/>
                  <a:pt x="180975" y="12858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19" name="Freeform 18"/>
          <p:cNvSpPr/>
          <p:nvPr/>
        </p:nvSpPr>
        <p:spPr>
          <a:xfrm>
            <a:off x="5534423" y="4217829"/>
            <a:ext cx="1449778" cy="225788"/>
          </a:xfrm>
          <a:custGeom>
            <a:avLst/>
            <a:gdLst>
              <a:gd name="connsiteX0" fmla="*/ 647700 w 1343025"/>
              <a:gd name="connsiteY0" fmla="*/ 19050 h 204788"/>
              <a:gd name="connsiteX1" fmla="*/ 257175 w 1343025"/>
              <a:gd name="connsiteY1" fmla="*/ 19050 h 204788"/>
              <a:gd name="connsiteX2" fmla="*/ 242888 w 1343025"/>
              <a:gd name="connsiteY2" fmla="*/ 23813 h 204788"/>
              <a:gd name="connsiteX3" fmla="*/ 209550 w 1343025"/>
              <a:gd name="connsiteY3" fmla="*/ 28575 h 204788"/>
              <a:gd name="connsiteX4" fmla="*/ 66675 w 1343025"/>
              <a:gd name="connsiteY4" fmla="*/ 38100 h 204788"/>
              <a:gd name="connsiteX5" fmla="*/ 14288 w 1343025"/>
              <a:gd name="connsiteY5" fmla="*/ 61913 h 204788"/>
              <a:gd name="connsiteX6" fmla="*/ 4763 w 1343025"/>
              <a:gd name="connsiteY6" fmla="*/ 90488 h 204788"/>
              <a:gd name="connsiteX7" fmla="*/ 0 w 1343025"/>
              <a:gd name="connsiteY7" fmla="*/ 104775 h 204788"/>
              <a:gd name="connsiteX8" fmla="*/ 4763 w 1343025"/>
              <a:gd name="connsiteY8" fmla="*/ 176213 h 204788"/>
              <a:gd name="connsiteX9" fmla="*/ 19050 w 1343025"/>
              <a:gd name="connsiteY9" fmla="*/ 190500 h 204788"/>
              <a:gd name="connsiteX10" fmla="*/ 100013 w 1343025"/>
              <a:gd name="connsiteY10" fmla="*/ 204788 h 204788"/>
              <a:gd name="connsiteX11" fmla="*/ 619125 w 1343025"/>
              <a:gd name="connsiteY11" fmla="*/ 200025 h 204788"/>
              <a:gd name="connsiteX12" fmla="*/ 652463 w 1343025"/>
              <a:gd name="connsiteY12" fmla="*/ 195263 h 204788"/>
              <a:gd name="connsiteX13" fmla="*/ 785813 w 1343025"/>
              <a:gd name="connsiteY13" fmla="*/ 190500 h 204788"/>
              <a:gd name="connsiteX14" fmla="*/ 904875 w 1343025"/>
              <a:gd name="connsiteY14" fmla="*/ 180975 h 204788"/>
              <a:gd name="connsiteX15" fmla="*/ 1181100 w 1343025"/>
              <a:gd name="connsiteY15" fmla="*/ 171450 h 204788"/>
              <a:gd name="connsiteX16" fmla="*/ 1276350 w 1343025"/>
              <a:gd name="connsiteY16" fmla="*/ 161925 h 204788"/>
              <a:gd name="connsiteX17" fmla="*/ 1290638 w 1343025"/>
              <a:gd name="connsiteY17" fmla="*/ 157163 h 204788"/>
              <a:gd name="connsiteX18" fmla="*/ 1309688 w 1343025"/>
              <a:gd name="connsiteY18" fmla="*/ 152400 h 204788"/>
              <a:gd name="connsiteX19" fmla="*/ 1323975 w 1343025"/>
              <a:gd name="connsiteY19" fmla="*/ 142875 h 204788"/>
              <a:gd name="connsiteX20" fmla="*/ 1338263 w 1343025"/>
              <a:gd name="connsiteY20" fmla="*/ 114300 h 204788"/>
              <a:gd name="connsiteX21" fmla="*/ 1343025 w 1343025"/>
              <a:gd name="connsiteY21" fmla="*/ 95250 h 204788"/>
              <a:gd name="connsiteX22" fmla="*/ 1333500 w 1343025"/>
              <a:gd name="connsiteY22" fmla="*/ 61913 h 204788"/>
              <a:gd name="connsiteX23" fmla="*/ 1323975 w 1343025"/>
              <a:gd name="connsiteY23" fmla="*/ 47625 h 204788"/>
              <a:gd name="connsiteX24" fmla="*/ 1281113 w 1343025"/>
              <a:gd name="connsiteY24" fmla="*/ 23813 h 204788"/>
              <a:gd name="connsiteX25" fmla="*/ 1247775 w 1343025"/>
              <a:gd name="connsiteY25" fmla="*/ 9525 h 204788"/>
              <a:gd name="connsiteX26" fmla="*/ 1128713 w 1343025"/>
              <a:gd name="connsiteY26" fmla="*/ 4763 h 204788"/>
              <a:gd name="connsiteX27" fmla="*/ 1033463 w 1343025"/>
              <a:gd name="connsiteY27" fmla="*/ 0 h 204788"/>
              <a:gd name="connsiteX28" fmla="*/ 781050 w 1343025"/>
              <a:gd name="connsiteY28" fmla="*/ 4763 h 204788"/>
              <a:gd name="connsiteX29" fmla="*/ 742950 w 1343025"/>
              <a:gd name="connsiteY29" fmla="*/ 9525 h 204788"/>
              <a:gd name="connsiteX30" fmla="*/ 647700 w 1343025"/>
              <a:gd name="connsiteY30" fmla="*/ 19050 h 20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43025" h="204788">
                <a:moveTo>
                  <a:pt x="647700" y="19050"/>
                </a:moveTo>
                <a:cubicBezTo>
                  <a:pt x="566738" y="20637"/>
                  <a:pt x="598672" y="10294"/>
                  <a:pt x="257175" y="19050"/>
                </a:cubicBezTo>
                <a:cubicBezTo>
                  <a:pt x="252157" y="19179"/>
                  <a:pt x="247811" y="22828"/>
                  <a:pt x="242888" y="23813"/>
                </a:cubicBezTo>
                <a:cubicBezTo>
                  <a:pt x="231881" y="26014"/>
                  <a:pt x="220739" y="27668"/>
                  <a:pt x="209550" y="28575"/>
                </a:cubicBezTo>
                <a:cubicBezTo>
                  <a:pt x="161975" y="32432"/>
                  <a:pt x="66675" y="38100"/>
                  <a:pt x="66675" y="38100"/>
                </a:cubicBezTo>
                <a:cubicBezTo>
                  <a:pt x="22041" y="49259"/>
                  <a:pt x="37831" y="38368"/>
                  <a:pt x="14288" y="61913"/>
                </a:cubicBezTo>
                <a:lnTo>
                  <a:pt x="4763" y="90488"/>
                </a:lnTo>
                <a:lnTo>
                  <a:pt x="0" y="104775"/>
                </a:lnTo>
                <a:cubicBezTo>
                  <a:pt x="1588" y="128588"/>
                  <a:pt x="-414" y="152916"/>
                  <a:pt x="4763" y="176213"/>
                </a:cubicBezTo>
                <a:cubicBezTo>
                  <a:pt x="6224" y="182788"/>
                  <a:pt x="13163" y="187229"/>
                  <a:pt x="19050" y="190500"/>
                </a:cubicBezTo>
                <a:cubicBezTo>
                  <a:pt x="42638" y="203604"/>
                  <a:pt x="75388" y="202549"/>
                  <a:pt x="100013" y="204788"/>
                </a:cubicBezTo>
                <a:lnTo>
                  <a:pt x="619125" y="200025"/>
                </a:lnTo>
                <a:cubicBezTo>
                  <a:pt x="630349" y="199831"/>
                  <a:pt x="641256" y="195903"/>
                  <a:pt x="652463" y="195263"/>
                </a:cubicBezTo>
                <a:cubicBezTo>
                  <a:pt x="696869" y="192726"/>
                  <a:pt x="741363" y="192088"/>
                  <a:pt x="785813" y="190500"/>
                </a:cubicBezTo>
                <a:cubicBezTo>
                  <a:pt x="848645" y="182647"/>
                  <a:pt x="815557" y="185937"/>
                  <a:pt x="904875" y="180975"/>
                </a:cubicBezTo>
                <a:cubicBezTo>
                  <a:pt x="1042289" y="173341"/>
                  <a:pt x="995763" y="176203"/>
                  <a:pt x="1181100" y="171450"/>
                </a:cubicBezTo>
                <a:cubicBezTo>
                  <a:pt x="1193895" y="170287"/>
                  <a:pt x="1260256" y="164607"/>
                  <a:pt x="1276350" y="161925"/>
                </a:cubicBezTo>
                <a:cubicBezTo>
                  <a:pt x="1281302" y="161100"/>
                  <a:pt x="1285811" y="158542"/>
                  <a:pt x="1290638" y="157163"/>
                </a:cubicBezTo>
                <a:cubicBezTo>
                  <a:pt x="1296932" y="155365"/>
                  <a:pt x="1303338" y="153988"/>
                  <a:pt x="1309688" y="152400"/>
                </a:cubicBezTo>
                <a:cubicBezTo>
                  <a:pt x="1314450" y="149225"/>
                  <a:pt x="1319928" y="146922"/>
                  <a:pt x="1323975" y="142875"/>
                </a:cubicBezTo>
                <a:cubicBezTo>
                  <a:pt x="1332324" y="134526"/>
                  <a:pt x="1335164" y="125145"/>
                  <a:pt x="1338263" y="114300"/>
                </a:cubicBezTo>
                <a:cubicBezTo>
                  <a:pt x="1340061" y="108006"/>
                  <a:pt x="1341438" y="101600"/>
                  <a:pt x="1343025" y="95250"/>
                </a:cubicBezTo>
                <a:cubicBezTo>
                  <a:pt x="1341498" y="89140"/>
                  <a:pt x="1336919" y="68750"/>
                  <a:pt x="1333500" y="61913"/>
                </a:cubicBezTo>
                <a:cubicBezTo>
                  <a:pt x="1330940" y="56793"/>
                  <a:pt x="1328283" y="51394"/>
                  <a:pt x="1323975" y="47625"/>
                </a:cubicBezTo>
                <a:cubicBezTo>
                  <a:pt x="1294272" y="21635"/>
                  <a:pt x="1304923" y="34017"/>
                  <a:pt x="1281113" y="23813"/>
                </a:cubicBezTo>
                <a:cubicBezTo>
                  <a:pt x="1274668" y="21051"/>
                  <a:pt x="1256709" y="10163"/>
                  <a:pt x="1247775" y="9525"/>
                </a:cubicBezTo>
                <a:cubicBezTo>
                  <a:pt x="1208157" y="6695"/>
                  <a:pt x="1168393" y="6527"/>
                  <a:pt x="1128713" y="4763"/>
                </a:cubicBezTo>
                <a:lnTo>
                  <a:pt x="1033463" y="0"/>
                </a:lnTo>
                <a:lnTo>
                  <a:pt x="781050" y="4763"/>
                </a:lnTo>
                <a:cubicBezTo>
                  <a:pt x="768258" y="5182"/>
                  <a:pt x="755711" y="8543"/>
                  <a:pt x="742950" y="9525"/>
                </a:cubicBezTo>
                <a:cubicBezTo>
                  <a:pt x="677596" y="14552"/>
                  <a:pt x="728662" y="17463"/>
                  <a:pt x="647700" y="19050"/>
                </a:cubicBezTo>
                <a:close/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/>
          <p:nvPr/>
        </p:nvSpPr>
        <p:spPr>
          <a:xfrm>
            <a:off x="5688632" y="4448869"/>
            <a:ext cx="61693" cy="94516"/>
          </a:xfrm>
          <a:custGeom>
            <a:avLst/>
            <a:gdLst>
              <a:gd name="connsiteX0" fmla="*/ 57150 w 57150"/>
              <a:gd name="connsiteY0" fmla="*/ 0 h 85725"/>
              <a:gd name="connsiteX1" fmla="*/ 52388 w 57150"/>
              <a:gd name="connsiteY1" fmla="*/ 28575 h 85725"/>
              <a:gd name="connsiteX2" fmla="*/ 19050 w 57150"/>
              <a:gd name="connsiteY2" fmla="*/ 47625 h 85725"/>
              <a:gd name="connsiteX3" fmla="*/ 14288 w 57150"/>
              <a:gd name="connsiteY3" fmla="*/ 61913 h 85725"/>
              <a:gd name="connsiteX4" fmla="*/ 4763 w 57150"/>
              <a:gd name="connsiteY4" fmla="*/ 76200 h 85725"/>
              <a:gd name="connsiteX5" fmla="*/ 0 w 57150"/>
              <a:gd name="connsiteY5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150" h="85725">
                <a:moveTo>
                  <a:pt x="57150" y="0"/>
                </a:moveTo>
                <a:cubicBezTo>
                  <a:pt x="55563" y="9525"/>
                  <a:pt x="57077" y="20134"/>
                  <a:pt x="52388" y="28575"/>
                </a:cubicBezTo>
                <a:cubicBezTo>
                  <a:pt x="45834" y="40372"/>
                  <a:pt x="30425" y="43834"/>
                  <a:pt x="19050" y="47625"/>
                </a:cubicBezTo>
                <a:cubicBezTo>
                  <a:pt x="17463" y="52388"/>
                  <a:pt x="16533" y="57423"/>
                  <a:pt x="14288" y="61913"/>
                </a:cubicBezTo>
                <a:cubicBezTo>
                  <a:pt x="11728" y="67032"/>
                  <a:pt x="7708" y="71292"/>
                  <a:pt x="4763" y="76200"/>
                </a:cubicBezTo>
                <a:cubicBezTo>
                  <a:pt x="2937" y="79244"/>
                  <a:pt x="1588" y="82550"/>
                  <a:pt x="0" y="85725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5097434" y="4364860"/>
            <a:ext cx="436992" cy="162777"/>
          </a:xfrm>
          <a:custGeom>
            <a:avLst/>
            <a:gdLst>
              <a:gd name="connsiteX0" fmla="*/ 404813 w 404813"/>
              <a:gd name="connsiteY0" fmla="*/ 0 h 147637"/>
              <a:gd name="connsiteX1" fmla="*/ 280988 w 404813"/>
              <a:gd name="connsiteY1" fmla="*/ 4762 h 147637"/>
              <a:gd name="connsiteX2" fmla="*/ 233363 w 404813"/>
              <a:gd name="connsiteY2" fmla="*/ 19050 h 147637"/>
              <a:gd name="connsiteX3" fmla="*/ 204788 w 404813"/>
              <a:gd name="connsiteY3" fmla="*/ 38100 h 147637"/>
              <a:gd name="connsiteX4" fmla="*/ 171450 w 404813"/>
              <a:gd name="connsiteY4" fmla="*/ 52387 h 147637"/>
              <a:gd name="connsiteX5" fmla="*/ 157163 w 404813"/>
              <a:gd name="connsiteY5" fmla="*/ 57150 h 147637"/>
              <a:gd name="connsiteX6" fmla="*/ 123825 w 404813"/>
              <a:gd name="connsiteY6" fmla="*/ 71437 h 147637"/>
              <a:gd name="connsiteX7" fmla="*/ 95250 w 404813"/>
              <a:gd name="connsiteY7" fmla="*/ 90487 h 147637"/>
              <a:gd name="connsiteX8" fmla="*/ 80963 w 404813"/>
              <a:gd name="connsiteY8" fmla="*/ 95250 h 147637"/>
              <a:gd name="connsiteX9" fmla="*/ 38100 w 404813"/>
              <a:gd name="connsiteY9" fmla="*/ 119062 h 147637"/>
              <a:gd name="connsiteX10" fmla="*/ 0 w 404813"/>
              <a:gd name="connsiteY10" fmla="*/ 147637 h 14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4813" h="147637">
                <a:moveTo>
                  <a:pt x="404813" y="0"/>
                </a:moveTo>
                <a:cubicBezTo>
                  <a:pt x="363538" y="1587"/>
                  <a:pt x="322202" y="2014"/>
                  <a:pt x="280988" y="4762"/>
                </a:cubicBezTo>
                <a:cubicBezTo>
                  <a:pt x="273594" y="5255"/>
                  <a:pt x="235327" y="17741"/>
                  <a:pt x="233363" y="19050"/>
                </a:cubicBezTo>
                <a:cubicBezTo>
                  <a:pt x="223838" y="25400"/>
                  <a:pt x="215648" y="34480"/>
                  <a:pt x="204788" y="38100"/>
                </a:cubicBezTo>
                <a:cubicBezTo>
                  <a:pt x="171293" y="49263"/>
                  <a:pt x="212627" y="34739"/>
                  <a:pt x="171450" y="52387"/>
                </a:cubicBezTo>
                <a:cubicBezTo>
                  <a:pt x="166836" y="54365"/>
                  <a:pt x="161777" y="55172"/>
                  <a:pt x="157163" y="57150"/>
                </a:cubicBezTo>
                <a:cubicBezTo>
                  <a:pt x="115986" y="74798"/>
                  <a:pt x="157320" y="60274"/>
                  <a:pt x="123825" y="71437"/>
                </a:cubicBezTo>
                <a:cubicBezTo>
                  <a:pt x="114300" y="77787"/>
                  <a:pt x="106110" y="86866"/>
                  <a:pt x="95250" y="90487"/>
                </a:cubicBezTo>
                <a:cubicBezTo>
                  <a:pt x="90488" y="92075"/>
                  <a:pt x="85351" y="92812"/>
                  <a:pt x="80963" y="95250"/>
                </a:cubicBezTo>
                <a:cubicBezTo>
                  <a:pt x="31842" y="122540"/>
                  <a:pt x="70427" y="108288"/>
                  <a:pt x="38100" y="119062"/>
                </a:cubicBezTo>
                <a:cubicBezTo>
                  <a:pt x="5789" y="140603"/>
                  <a:pt x="17620" y="130017"/>
                  <a:pt x="0" y="147637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492714" y="6902501"/>
                <a:ext cx="1907818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000" i="1">
                        <a:latin typeface="Cambria Math"/>
                      </a:rPr>
                      <m:t>10 (%)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𝑥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=0.05(%)×1250</m:t>
                    </m:r>
                  </m:oMath>
                </a14:m>
                <a:r>
                  <a:rPr lang="en-GB" sz="1000" b="1" i="1" dirty="0"/>
                  <a:t>  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714" y="6902501"/>
                <a:ext cx="1907818" cy="246215"/>
              </a:xfrm>
              <a:prstGeom prst="rect">
                <a:avLst/>
              </a:prstGeom>
              <a:blipFill rotWithShape="1">
                <a:blip r:embed="rId5"/>
                <a:stretch>
                  <a:fillRect b="-48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5349311" y="6598547"/>
            <a:ext cx="1552598" cy="26160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100" b="1" dirty="0">
                <a:solidFill>
                  <a:srgbClr val="008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percentages cancel out</a:t>
            </a:r>
          </a:p>
        </p:txBody>
      </p:sp>
      <p:sp>
        <p:nvSpPr>
          <p:cNvPr id="24" name="Freeform 23"/>
          <p:cNvSpPr/>
          <p:nvPr/>
        </p:nvSpPr>
        <p:spPr>
          <a:xfrm>
            <a:off x="5375018" y="6612462"/>
            <a:ext cx="1449778" cy="225788"/>
          </a:xfrm>
          <a:custGeom>
            <a:avLst/>
            <a:gdLst>
              <a:gd name="connsiteX0" fmla="*/ 647700 w 1343025"/>
              <a:gd name="connsiteY0" fmla="*/ 19050 h 204788"/>
              <a:gd name="connsiteX1" fmla="*/ 257175 w 1343025"/>
              <a:gd name="connsiteY1" fmla="*/ 19050 h 204788"/>
              <a:gd name="connsiteX2" fmla="*/ 242888 w 1343025"/>
              <a:gd name="connsiteY2" fmla="*/ 23813 h 204788"/>
              <a:gd name="connsiteX3" fmla="*/ 209550 w 1343025"/>
              <a:gd name="connsiteY3" fmla="*/ 28575 h 204788"/>
              <a:gd name="connsiteX4" fmla="*/ 66675 w 1343025"/>
              <a:gd name="connsiteY4" fmla="*/ 38100 h 204788"/>
              <a:gd name="connsiteX5" fmla="*/ 14288 w 1343025"/>
              <a:gd name="connsiteY5" fmla="*/ 61913 h 204788"/>
              <a:gd name="connsiteX6" fmla="*/ 4763 w 1343025"/>
              <a:gd name="connsiteY6" fmla="*/ 90488 h 204788"/>
              <a:gd name="connsiteX7" fmla="*/ 0 w 1343025"/>
              <a:gd name="connsiteY7" fmla="*/ 104775 h 204788"/>
              <a:gd name="connsiteX8" fmla="*/ 4763 w 1343025"/>
              <a:gd name="connsiteY8" fmla="*/ 176213 h 204788"/>
              <a:gd name="connsiteX9" fmla="*/ 19050 w 1343025"/>
              <a:gd name="connsiteY9" fmla="*/ 190500 h 204788"/>
              <a:gd name="connsiteX10" fmla="*/ 100013 w 1343025"/>
              <a:gd name="connsiteY10" fmla="*/ 204788 h 204788"/>
              <a:gd name="connsiteX11" fmla="*/ 619125 w 1343025"/>
              <a:gd name="connsiteY11" fmla="*/ 200025 h 204788"/>
              <a:gd name="connsiteX12" fmla="*/ 652463 w 1343025"/>
              <a:gd name="connsiteY12" fmla="*/ 195263 h 204788"/>
              <a:gd name="connsiteX13" fmla="*/ 785813 w 1343025"/>
              <a:gd name="connsiteY13" fmla="*/ 190500 h 204788"/>
              <a:gd name="connsiteX14" fmla="*/ 904875 w 1343025"/>
              <a:gd name="connsiteY14" fmla="*/ 180975 h 204788"/>
              <a:gd name="connsiteX15" fmla="*/ 1181100 w 1343025"/>
              <a:gd name="connsiteY15" fmla="*/ 171450 h 204788"/>
              <a:gd name="connsiteX16" fmla="*/ 1276350 w 1343025"/>
              <a:gd name="connsiteY16" fmla="*/ 161925 h 204788"/>
              <a:gd name="connsiteX17" fmla="*/ 1290638 w 1343025"/>
              <a:gd name="connsiteY17" fmla="*/ 157163 h 204788"/>
              <a:gd name="connsiteX18" fmla="*/ 1309688 w 1343025"/>
              <a:gd name="connsiteY18" fmla="*/ 152400 h 204788"/>
              <a:gd name="connsiteX19" fmla="*/ 1323975 w 1343025"/>
              <a:gd name="connsiteY19" fmla="*/ 142875 h 204788"/>
              <a:gd name="connsiteX20" fmla="*/ 1338263 w 1343025"/>
              <a:gd name="connsiteY20" fmla="*/ 114300 h 204788"/>
              <a:gd name="connsiteX21" fmla="*/ 1343025 w 1343025"/>
              <a:gd name="connsiteY21" fmla="*/ 95250 h 204788"/>
              <a:gd name="connsiteX22" fmla="*/ 1333500 w 1343025"/>
              <a:gd name="connsiteY22" fmla="*/ 61913 h 204788"/>
              <a:gd name="connsiteX23" fmla="*/ 1323975 w 1343025"/>
              <a:gd name="connsiteY23" fmla="*/ 47625 h 204788"/>
              <a:gd name="connsiteX24" fmla="*/ 1281113 w 1343025"/>
              <a:gd name="connsiteY24" fmla="*/ 23813 h 204788"/>
              <a:gd name="connsiteX25" fmla="*/ 1247775 w 1343025"/>
              <a:gd name="connsiteY25" fmla="*/ 9525 h 204788"/>
              <a:gd name="connsiteX26" fmla="*/ 1128713 w 1343025"/>
              <a:gd name="connsiteY26" fmla="*/ 4763 h 204788"/>
              <a:gd name="connsiteX27" fmla="*/ 1033463 w 1343025"/>
              <a:gd name="connsiteY27" fmla="*/ 0 h 204788"/>
              <a:gd name="connsiteX28" fmla="*/ 781050 w 1343025"/>
              <a:gd name="connsiteY28" fmla="*/ 4763 h 204788"/>
              <a:gd name="connsiteX29" fmla="*/ 742950 w 1343025"/>
              <a:gd name="connsiteY29" fmla="*/ 9525 h 204788"/>
              <a:gd name="connsiteX30" fmla="*/ 647700 w 1343025"/>
              <a:gd name="connsiteY30" fmla="*/ 19050 h 20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43025" h="204788">
                <a:moveTo>
                  <a:pt x="647700" y="19050"/>
                </a:moveTo>
                <a:cubicBezTo>
                  <a:pt x="566738" y="20637"/>
                  <a:pt x="598672" y="10294"/>
                  <a:pt x="257175" y="19050"/>
                </a:cubicBezTo>
                <a:cubicBezTo>
                  <a:pt x="252157" y="19179"/>
                  <a:pt x="247811" y="22828"/>
                  <a:pt x="242888" y="23813"/>
                </a:cubicBezTo>
                <a:cubicBezTo>
                  <a:pt x="231881" y="26014"/>
                  <a:pt x="220739" y="27668"/>
                  <a:pt x="209550" y="28575"/>
                </a:cubicBezTo>
                <a:cubicBezTo>
                  <a:pt x="161975" y="32432"/>
                  <a:pt x="66675" y="38100"/>
                  <a:pt x="66675" y="38100"/>
                </a:cubicBezTo>
                <a:cubicBezTo>
                  <a:pt x="22041" y="49259"/>
                  <a:pt x="37831" y="38368"/>
                  <a:pt x="14288" y="61913"/>
                </a:cubicBezTo>
                <a:lnTo>
                  <a:pt x="4763" y="90488"/>
                </a:lnTo>
                <a:lnTo>
                  <a:pt x="0" y="104775"/>
                </a:lnTo>
                <a:cubicBezTo>
                  <a:pt x="1588" y="128588"/>
                  <a:pt x="-414" y="152916"/>
                  <a:pt x="4763" y="176213"/>
                </a:cubicBezTo>
                <a:cubicBezTo>
                  <a:pt x="6224" y="182788"/>
                  <a:pt x="13163" y="187229"/>
                  <a:pt x="19050" y="190500"/>
                </a:cubicBezTo>
                <a:cubicBezTo>
                  <a:pt x="42638" y="203604"/>
                  <a:pt x="75388" y="202549"/>
                  <a:pt x="100013" y="204788"/>
                </a:cubicBezTo>
                <a:lnTo>
                  <a:pt x="619125" y="200025"/>
                </a:lnTo>
                <a:cubicBezTo>
                  <a:pt x="630349" y="199831"/>
                  <a:pt x="641256" y="195903"/>
                  <a:pt x="652463" y="195263"/>
                </a:cubicBezTo>
                <a:cubicBezTo>
                  <a:pt x="696869" y="192726"/>
                  <a:pt x="741363" y="192088"/>
                  <a:pt x="785813" y="190500"/>
                </a:cubicBezTo>
                <a:cubicBezTo>
                  <a:pt x="848645" y="182647"/>
                  <a:pt x="815557" y="185937"/>
                  <a:pt x="904875" y="180975"/>
                </a:cubicBezTo>
                <a:cubicBezTo>
                  <a:pt x="1042289" y="173341"/>
                  <a:pt x="995763" y="176203"/>
                  <a:pt x="1181100" y="171450"/>
                </a:cubicBezTo>
                <a:cubicBezTo>
                  <a:pt x="1193895" y="170287"/>
                  <a:pt x="1260256" y="164607"/>
                  <a:pt x="1276350" y="161925"/>
                </a:cubicBezTo>
                <a:cubicBezTo>
                  <a:pt x="1281302" y="161100"/>
                  <a:pt x="1285811" y="158542"/>
                  <a:pt x="1290638" y="157163"/>
                </a:cubicBezTo>
                <a:cubicBezTo>
                  <a:pt x="1296932" y="155365"/>
                  <a:pt x="1303338" y="153988"/>
                  <a:pt x="1309688" y="152400"/>
                </a:cubicBezTo>
                <a:cubicBezTo>
                  <a:pt x="1314450" y="149225"/>
                  <a:pt x="1319928" y="146922"/>
                  <a:pt x="1323975" y="142875"/>
                </a:cubicBezTo>
                <a:cubicBezTo>
                  <a:pt x="1332324" y="134526"/>
                  <a:pt x="1335164" y="125145"/>
                  <a:pt x="1338263" y="114300"/>
                </a:cubicBezTo>
                <a:cubicBezTo>
                  <a:pt x="1340061" y="108006"/>
                  <a:pt x="1341438" y="101600"/>
                  <a:pt x="1343025" y="95250"/>
                </a:cubicBezTo>
                <a:cubicBezTo>
                  <a:pt x="1341498" y="89140"/>
                  <a:pt x="1336919" y="68750"/>
                  <a:pt x="1333500" y="61913"/>
                </a:cubicBezTo>
                <a:cubicBezTo>
                  <a:pt x="1330940" y="56793"/>
                  <a:pt x="1328283" y="51394"/>
                  <a:pt x="1323975" y="47625"/>
                </a:cubicBezTo>
                <a:cubicBezTo>
                  <a:pt x="1294272" y="21635"/>
                  <a:pt x="1304923" y="34017"/>
                  <a:pt x="1281113" y="23813"/>
                </a:cubicBezTo>
                <a:cubicBezTo>
                  <a:pt x="1274668" y="21051"/>
                  <a:pt x="1256709" y="10163"/>
                  <a:pt x="1247775" y="9525"/>
                </a:cubicBezTo>
                <a:cubicBezTo>
                  <a:pt x="1208157" y="6695"/>
                  <a:pt x="1168393" y="6527"/>
                  <a:pt x="1128713" y="4763"/>
                </a:cubicBezTo>
                <a:lnTo>
                  <a:pt x="1033463" y="0"/>
                </a:lnTo>
                <a:lnTo>
                  <a:pt x="781050" y="4763"/>
                </a:lnTo>
                <a:cubicBezTo>
                  <a:pt x="768258" y="5182"/>
                  <a:pt x="755711" y="8543"/>
                  <a:pt x="742950" y="9525"/>
                </a:cubicBezTo>
                <a:cubicBezTo>
                  <a:pt x="677596" y="14552"/>
                  <a:pt x="728662" y="17463"/>
                  <a:pt x="647700" y="19050"/>
                </a:cubicBezTo>
                <a:close/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5724604" y="6838251"/>
            <a:ext cx="61693" cy="94516"/>
          </a:xfrm>
          <a:custGeom>
            <a:avLst/>
            <a:gdLst>
              <a:gd name="connsiteX0" fmla="*/ 57150 w 57150"/>
              <a:gd name="connsiteY0" fmla="*/ 0 h 85725"/>
              <a:gd name="connsiteX1" fmla="*/ 52388 w 57150"/>
              <a:gd name="connsiteY1" fmla="*/ 28575 h 85725"/>
              <a:gd name="connsiteX2" fmla="*/ 19050 w 57150"/>
              <a:gd name="connsiteY2" fmla="*/ 47625 h 85725"/>
              <a:gd name="connsiteX3" fmla="*/ 14288 w 57150"/>
              <a:gd name="connsiteY3" fmla="*/ 61913 h 85725"/>
              <a:gd name="connsiteX4" fmla="*/ 4763 w 57150"/>
              <a:gd name="connsiteY4" fmla="*/ 76200 h 85725"/>
              <a:gd name="connsiteX5" fmla="*/ 0 w 57150"/>
              <a:gd name="connsiteY5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150" h="85725">
                <a:moveTo>
                  <a:pt x="57150" y="0"/>
                </a:moveTo>
                <a:cubicBezTo>
                  <a:pt x="55563" y="9525"/>
                  <a:pt x="57077" y="20134"/>
                  <a:pt x="52388" y="28575"/>
                </a:cubicBezTo>
                <a:cubicBezTo>
                  <a:pt x="45834" y="40372"/>
                  <a:pt x="30425" y="43834"/>
                  <a:pt x="19050" y="47625"/>
                </a:cubicBezTo>
                <a:cubicBezTo>
                  <a:pt x="17463" y="52388"/>
                  <a:pt x="16533" y="57423"/>
                  <a:pt x="14288" y="61913"/>
                </a:cubicBezTo>
                <a:cubicBezTo>
                  <a:pt x="11728" y="67032"/>
                  <a:pt x="7708" y="71292"/>
                  <a:pt x="4763" y="76200"/>
                </a:cubicBezTo>
                <a:cubicBezTo>
                  <a:pt x="2937" y="79244"/>
                  <a:pt x="1588" y="82550"/>
                  <a:pt x="0" y="85725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6" name="Freeform 25"/>
          <p:cNvSpPr/>
          <p:nvPr/>
        </p:nvSpPr>
        <p:spPr>
          <a:xfrm>
            <a:off x="4938027" y="6790999"/>
            <a:ext cx="436992" cy="162777"/>
          </a:xfrm>
          <a:custGeom>
            <a:avLst/>
            <a:gdLst>
              <a:gd name="connsiteX0" fmla="*/ 404813 w 404813"/>
              <a:gd name="connsiteY0" fmla="*/ 0 h 147637"/>
              <a:gd name="connsiteX1" fmla="*/ 280988 w 404813"/>
              <a:gd name="connsiteY1" fmla="*/ 4762 h 147637"/>
              <a:gd name="connsiteX2" fmla="*/ 233363 w 404813"/>
              <a:gd name="connsiteY2" fmla="*/ 19050 h 147637"/>
              <a:gd name="connsiteX3" fmla="*/ 204788 w 404813"/>
              <a:gd name="connsiteY3" fmla="*/ 38100 h 147637"/>
              <a:gd name="connsiteX4" fmla="*/ 171450 w 404813"/>
              <a:gd name="connsiteY4" fmla="*/ 52387 h 147637"/>
              <a:gd name="connsiteX5" fmla="*/ 157163 w 404813"/>
              <a:gd name="connsiteY5" fmla="*/ 57150 h 147637"/>
              <a:gd name="connsiteX6" fmla="*/ 123825 w 404813"/>
              <a:gd name="connsiteY6" fmla="*/ 71437 h 147637"/>
              <a:gd name="connsiteX7" fmla="*/ 95250 w 404813"/>
              <a:gd name="connsiteY7" fmla="*/ 90487 h 147637"/>
              <a:gd name="connsiteX8" fmla="*/ 80963 w 404813"/>
              <a:gd name="connsiteY8" fmla="*/ 95250 h 147637"/>
              <a:gd name="connsiteX9" fmla="*/ 38100 w 404813"/>
              <a:gd name="connsiteY9" fmla="*/ 119062 h 147637"/>
              <a:gd name="connsiteX10" fmla="*/ 0 w 404813"/>
              <a:gd name="connsiteY10" fmla="*/ 147637 h 14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4813" h="147637">
                <a:moveTo>
                  <a:pt x="404813" y="0"/>
                </a:moveTo>
                <a:cubicBezTo>
                  <a:pt x="363538" y="1587"/>
                  <a:pt x="322202" y="2014"/>
                  <a:pt x="280988" y="4762"/>
                </a:cubicBezTo>
                <a:cubicBezTo>
                  <a:pt x="273594" y="5255"/>
                  <a:pt x="235327" y="17741"/>
                  <a:pt x="233363" y="19050"/>
                </a:cubicBezTo>
                <a:cubicBezTo>
                  <a:pt x="223838" y="25400"/>
                  <a:pt x="215648" y="34480"/>
                  <a:pt x="204788" y="38100"/>
                </a:cubicBezTo>
                <a:cubicBezTo>
                  <a:pt x="171293" y="49263"/>
                  <a:pt x="212627" y="34739"/>
                  <a:pt x="171450" y="52387"/>
                </a:cubicBezTo>
                <a:cubicBezTo>
                  <a:pt x="166836" y="54365"/>
                  <a:pt x="161777" y="55172"/>
                  <a:pt x="157163" y="57150"/>
                </a:cubicBezTo>
                <a:cubicBezTo>
                  <a:pt x="115986" y="74798"/>
                  <a:pt x="157320" y="60274"/>
                  <a:pt x="123825" y="71437"/>
                </a:cubicBezTo>
                <a:cubicBezTo>
                  <a:pt x="114300" y="77787"/>
                  <a:pt x="106110" y="86866"/>
                  <a:pt x="95250" y="90487"/>
                </a:cubicBezTo>
                <a:cubicBezTo>
                  <a:pt x="90488" y="92075"/>
                  <a:pt x="85351" y="92812"/>
                  <a:pt x="80963" y="95250"/>
                </a:cubicBezTo>
                <a:cubicBezTo>
                  <a:pt x="31842" y="122540"/>
                  <a:pt x="70427" y="108288"/>
                  <a:pt x="38100" y="119062"/>
                </a:cubicBezTo>
                <a:cubicBezTo>
                  <a:pt x="5789" y="140603"/>
                  <a:pt x="17620" y="130017"/>
                  <a:pt x="0" y="147637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7" name="Freeform 26"/>
          <p:cNvSpPr/>
          <p:nvPr/>
        </p:nvSpPr>
        <p:spPr>
          <a:xfrm>
            <a:off x="4747834" y="6969288"/>
            <a:ext cx="195360" cy="141774"/>
          </a:xfrm>
          <a:custGeom>
            <a:avLst/>
            <a:gdLst>
              <a:gd name="connsiteX0" fmla="*/ 0 w 180975"/>
              <a:gd name="connsiteY0" fmla="*/ 0 h 128588"/>
              <a:gd name="connsiteX1" fmla="*/ 23813 w 180975"/>
              <a:gd name="connsiteY1" fmla="*/ 4763 h 128588"/>
              <a:gd name="connsiteX2" fmla="*/ 52388 w 180975"/>
              <a:gd name="connsiteY2" fmla="*/ 23813 h 128588"/>
              <a:gd name="connsiteX3" fmla="*/ 100013 w 180975"/>
              <a:gd name="connsiteY3" fmla="*/ 52388 h 128588"/>
              <a:gd name="connsiteX4" fmla="*/ 114300 w 180975"/>
              <a:gd name="connsiteY4" fmla="*/ 61913 h 128588"/>
              <a:gd name="connsiteX5" fmla="*/ 128588 w 180975"/>
              <a:gd name="connsiteY5" fmla="*/ 76200 h 128588"/>
              <a:gd name="connsiteX6" fmla="*/ 147638 w 180975"/>
              <a:gd name="connsiteY6" fmla="*/ 80963 h 128588"/>
              <a:gd name="connsiteX7" fmla="*/ 157163 w 180975"/>
              <a:gd name="connsiteY7" fmla="*/ 95250 h 128588"/>
              <a:gd name="connsiteX8" fmla="*/ 171450 w 180975"/>
              <a:gd name="connsiteY8" fmla="*/ 123825 h 128588"/>
              <a:gd name="connsiteX9" fmla="*/ 180975 w 180975"/>
              <a:gd name="connsiteY9" fmla="*/ 12858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75" h="128588">
                <a:moveTo>
                  <a:pt x="0" y="0"/>
                </a:moveTo>
                <a:cubicBezTo>
                  <a:pt x="7938" y="1588"/>
                  <a:pt x="16444" y="1413"/>
                  <a:pt x="23813" y="4763"/>
                </a:cubicBezTo>
                <a:cubicBezTo>
                  <a:pt x="34235" y="9500"/>
                  <a:pt x="42149" y="18693"/>
                  <a:pt x="52388" y="23813"/>
                </a:cubicBezTo>
                <a:cubicBezTo>
                  <a:pt x="81676" y="38457"/>
                  <a:pt x="65532" y="29401"/>
                  <a:pt x="100013" y="52388"/>
                </a:cubicBezTo>
                <a:cubicBezTo>
                  <a:pt x="104775" y="55563"/>
                  <a:pt x="110253" y="57866"/>
                  <a:pt x="114300" y="61913"/>
                </a:cubicBezTo>
                <a:cubicBezTo>
                  <a:pt x="119063" y="66675"/>
                  <a:pt x="122740" y="72858"/>
                  <a:pt x="128588" y="76200"/>
                </a:cubicBezTo>
                <a:cubicBezTo>
                  <a:pt x="134271" y="79447"/>
                  <a:pt x="141288" y="79375"/>
                  <a:pt x="147638" y="80963"/>
                </a:cubicBezTo>
                <a:cubicBezTo>
                  <a:pt x="150813" y="85725"/>
                  <a:pt x="154603" y="90131"/>
                  <a:pt x="157163" y="95250"/>
                </a:cubicBezTo>
                <a:cubicBezTo>
                  <a:pt x="164911" y="110746"/>
                  <a:pt x="157799" y="110174"/>
                  <a:pt x="171450" y="123825"/>
                </a:cubicBezTo>
                <a:cubicBezTo>
                  <a:pt x="173960" y="126335"/>
                  <a:pt x="177800" y="127000"/>
                  <a:pt x="180975" y="12858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5585834" y="6948286"/>
            <a:ext cx="195400" cy="162778"/>
          </a:xfrm>
          <a:custGeom>
            <a:avLst/>
            <a:gdLst>
              <a:gd name="connsiteX0" fmla="*/ 0 w 181013"/>
              <a:gd name="connsiteY0" fmla="*/ 0 h 147638"/>
              <a:gd name="connsiteX1" fmla="*/ 14288 w 181013"/>
              <a:gd name="connsiteY1" fmla="*/ 23813 h 147638"/>
              <a:gd name="connsiteX2" fmla="*/ 57150 w 181013"/>
              <a:gd name="connsiteY2" fmla="*/ 57150 h 147638"/>
              <a:gd name="connsiteX3" fmla="*/ 71438 w 181013"/>
              <a:gd name="connsiteY3" fmla="*/ 61913 h 147638"/>
              <a:gd name="connsiteX4" fmla="*/ 95250 w 181013"/>
              <a:gd name="connsiteY4" fmla="*/ 80963 h 147638"/>
              <a:gd name="connsiteX5" fmla="*/ 114300 w 181013"/>
              <a:gd name="connsiteY5" fmla="*/ 95250 h 147638"/>
              <a:gd name="connsiteX6" fmla="*/ 128588 w 181013"/>
              <a:gd name="connsiteY6" fmla="*/ 104775 h 147638"/>
              <a:gd name="connsiteX7" fmla="*/ 166688 w 181013"/>
              <a:gd name="connsiteY7" fmla="*/ 138113 h 147638"/>
              <a:gd name="connsiteX8" fmla="*/ 180975 w 181013"/>
              <a:gd name="connsiteY8" fmla="*/ 147638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13" h="147638">
                <a:moveTo>
                  <a:pt x="0" y="0"/>
                </a:moveTo>
                <a:cubicBezTo>
                  <a:pt x="4763" y="7938"/>
                  <a:pt x="8734" y="16408"/>
                  <a:pt x="14288" y="23813"/>
                </a:cubicBezTo>
                <a:cubicBezTo>
                  <a:pt x="22506" y="34771"/>
                  <a:pt x="47045" y="53781"/>
                  <a:pt x="57150" y="57150"/>
                </a:cubicBezTo>
                <a:lnTo>
                  <a:pt x="71438" y="61913"/>
                </a:lnTo>
                <a:cubicBezTo>
                  <a:pt x="89511" y="89022"/>
                  <a:pt x="70478" y="66807"/>
                  <a:pt x="95250" y="80963"/>
                </a:cubicBezTo>
                <a:cubicBezTo>
                  <a:pt x="102142" y="84901"/>
                  <a:pt x="107841" y="90637"/>
                  <a:pt x="114300" y="95250"/>
                </a:cubicBezTo>
                <a:cubicBezTo>
                  <a:pt x="118958" y="98577"/>
                  <a:pt x="123825" y="101600"/>
                  <a:pt x="128588" y="104775"/>
                </a:cubicBezTo>
                <a:cubicBezTo>
                  <a:pt x="139700" y="121444"/>
                  <a:pt x="142875" y="130176"/>
                  <a:pt x="166688" y="138113"/>
                </a:cubicBezTo>
                <a:cubicBezTo>
                  <a:pt x="182481" y="143377"/>
                  <a:pt x="180975" y="137855"/>
                  <a:pt x="180975" y="14763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762" y="174383"/>
            <a:ext cx="1758285" cy="540484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7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Rectangle 31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364" y="821469"/>
            <a:ext cx="3544415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volume of 1 in 50 v/v solution is required to make 450mL of 1 in 2000 v/v solution?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047" y="3971642"/>
            <a:ext cx="3509956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4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1 in 40 v/v solution should you use to make up 1200mL of 0.04% v/v solution?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7054" y="3287586"/>
            <a:ext cx="3568170" cy="399586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volume of 15% v/v solution is required to make 1.4L of 3% v/v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volume of 5% v/v solution is required to make 125mL of 0.25% v/v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volume of 0.5% v/v solution is required to make 125mL of 1 in 10,000 v/v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0.05% v/v solution is required to make 1200L of 25ppm v/v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200mg/mL solution is required to make up 80mL of a 2% w/v solution?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280mL.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6.25mL.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2.5mL.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60L. </a:t>
            </a: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8mL.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77122" y="1930374"/>
                <a:ext cx="1385239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×450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122" y="1930374"/>
                <a:ext cx="1385239" cy="38150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81238" y="3256644"/>
            <a:ext cx="337355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00635" y="377827"/>
                <a:ext cx="1757584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0.05×1250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𝟐𝟓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635" y="377827"/>
                <a:ext cx="1757584" cy="384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4805" y="1697724"/>
            <a:ext cx="3369987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Using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49449" y="3493876"/>
                <a:ext cx="1667816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450×50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𝟏𝟏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𝟐𝟓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449" y="3493876"/>
                <a:ext cx="1667816" cy="384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84789" y="4848283"/>
            <a:ext cx="3370002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Using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077484" y="5086672"/>
                <a:ext cx="1410887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0.04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×1200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484" y="5086672"/>
                <a:ext cx="1410887" cy="38144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81219" y="5632871"/>
            <a:ext cx="3373572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Simplify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173211" y="5843847"/>
                <a:ext cx="1189737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40</m:t>
                          </m:r>
                        </m:den>
                      </m:f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0.04×1200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211" y="5843847"/>
                <a:ext cx="1189737" cy="38144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547866" y="123412"/>
            <a:ext cx="3567358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5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0.5g/15mL solution should you use to make 75mL of 1 part in 400 w/v solution?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46367" y="996629"/>
            <a:ext cx="3366037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692940" y="1249308"/>
                <a:ext cx="1269823" cy="38458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</a:rPr>
                            <m:t>0.5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=75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400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940" y="1249308"/>
                <a:ext cx="1269823" cy="3845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615614" y="6666395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30251" y="3492252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025" y="110923"/>
            <a:ext cx="3374766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74261" y="377215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4805" y="2482070"/>
            <a:ext cx="3369987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Simplify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364166" y="2657629"/>
                <a:ext cx="804182" cy="38458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50</m:t>
                          </m:r>
                        </m:den>
                      </m:f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450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2000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4166" y="2657629"/>
                <a:ext cx="804182" cy="38458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84805" y="6423828"/>
            <a:ext cx="3369987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759252" y="6662997"/>
                <a:ext cx="2022913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0.04×1200×40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𝟏𝟗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𝒎𝒍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252" y="6662997"/>
                <a:ext cx="2022913" cy="38144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642827" y="2575117"/>
            <a:ext cx="3369577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538857" y="2807099"/>
                <a:ext cx="1597285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75×30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𝟔𝟐𝟓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8857" y="2807099"/>
                <a:ext cx="1597285" cy="38452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5958889" y="2805474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646397" y="1784789"/>
            <a:ext cx="3366007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Simplify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415196" y="2028001"/>
                <a:ext cx="1866268" cy="38458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0.5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15</m:t>
                          </m:r>
                        </m:den>
                      </m:f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75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      </m:t>
                      </m:r>
                      <m:r>
                        <a:rPr lang="en-GB" sz="1000" i="1">
                          <a:latin typeface="Cambria Math"/>
                          <a:ea typeface="Cambria Math"/>
                          <a:sym typeface="Wingdings"/>
                        </a:rPr>
                        <m:t>      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  <a:sym typeface="Wingdings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  <a:sym typeface="Wingdings"/>
                            </a:rPr>
                            <m:t>𝑥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  <a:sym typeface="Wingdings"/>
                            </a:rPr>
                            <m:t>30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  <a:sym typeface="Wingdings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  <a:sym typeface="Wingdings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  <a:sym typeface="Wingdings"/>
                            </a:rPr>
                            <m:t>75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  <a:sym typeface="Wingdings"/>
                            </a:rPr>
                            <m:t>400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5196" y="2028001"/>
                <a:ext cx="1866268" cy="38458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664</Words>
  <Application>Microsoft Office PowerPoint</Application>
  <PresentationFormat>Custom</PresentationFormat>
  <Paragraphs>105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15</cp:revision>
  <cp:lastPrinted>2015-05-21T08:56:25Z</cp:lastPrinted>
  <dcterms:created xsi:type="dcterms:W3CDTF">2015-05-21T08:36:44Z</dcterms:created>
  <dcterms:modified xsi:type="dcterms:W3CDTF">2015-07-14T16:02:34Z</dcterms:modified>
</cp:coreProperties>
</file>