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115.png"/><Relationship Id="rId7" Type="http://schemas.openxmlformats.org/officeDocument/2006/relationships/image" Target="../media/image2.tiff"/><Relationship Id="rId12" Type="http://schemas.openxmlformats.org/officeDocument/2006/relationships/image" Target="../media/image7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11" Type="http://schemas.openxmlformats.org/officeDocument/2006/relationships/image" Target="../media/image6.png"/><Relationship Id="rId5" Type="http://schemas.openxmlformats.org/officeDocument/2006/relationships/image" Target="../media/image1.emf"/><Relationship Id="rId10" Type="http://schemas.openxmlformats.org/officeDocument/2006/relationships/image" Target="../media/image5.png"/><Relationship Id="rId4" Type="http://schemas.openxmlformats.org/officeDocument/2006/relationships/image" Target="../media/image116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5" Type="http://schemas.openxmlformats.org/officeDocument/2006/relationships/image" Target="../media/image122.png"/><Relationship Id="rId10" Type="http://schemas.openxmlformats.org/officeDocument/2006/relationships/image" Target="../media/image127.png"/><Relationship Id="rId4" Type="http://schemas.openxmlformats.org/officeDocument/2006/relationships/image" Target="../media/image121.png"/><Relationship Id="rId9" Type="http://schemas.openxmlformats.org/officeDocument/2006/relationships/image" Target="../media/image1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7429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42064" y="1663702"/>
            <a:ext cx="3567894" cy="553986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amount of substance needed in an initial concentration to produce a final desired dilution and volume.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2064" y="3369592"/>
            <a:ext cx="3568699" cy="1026658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amount of a substance is required to make 1500mL of a product such that 50mL diluted to 1000mL will give a 1% v/v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7933" y="4400824"/>
            <a:ext cx="3374345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quantity of substance in the final dilution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7242" y="4653323"/>
                <a:ext cx="1546630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×1000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𝟏𝟎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242" y="4653323"/>
                <a:ext cx="1546630" cy="38144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77391" y="809782"/>
            <a:ext cx="3441310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DILUTIONS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7914" y="5188776"/>
            <a:ext cx="3374362" cy="707880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If the 1000mL contains 10mL of the substance, then the 50mL must also have contained 10mL of the substance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14886" y="5613838"/>
                <a:ext cx="212710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</m:t>
                      </m:r>
                      <m:r>
                        <a:rPr lang="en-GB" sz="1000" i="1">
                          <a:latin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</a:rPr>
                        <m:t> 1000</m:t>
                      </m:r>
                      <m:r>
                        <a:rPr lang="en-GB" sz="1000" i="1">
                          <a:latin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∴10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886" y="5613838"/>
                <a:ext cx="2127109" cy="2462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742268" y="5974023"/>
            <a:ext cx="3370011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calculate the initial amount needed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870942" y="6233277"/>
                <a:ext cx="1155128" cy="38283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50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1500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3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942" y="6233277"/>
                <a:ext cx="1155128" cy="3828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165" y="2078043"/>
            <a:ext cx="182721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742268" y="6764477"/>
            <a:ext cx="3370011" cy="707885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4: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628575" y="6988806"/>
                <a:ext cx="1620817" cy="384586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×1500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50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𝟑𝟎𝟎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𝒎𝑳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575" y="6988806"/>
                <a:ext cx="1620817" cy="3845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065006" y="699172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2508" y="2"/>
            <a:ext cx="3559838" cy="1026658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a substance is required to make 45mL of a product such that 3mL diluted to 100mL will give a 1 in 5000 concentration 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8946" y="4098140"/>
            <a:ext cx="3556277" cy="1026658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20% v/v concentrate should you use to make up 1200mL of a solution, such that 10mL diluted to 500mL will give a final dilution of 0.04% v/v?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7054" y="2548290"/>
            <a:ext cx="3568170" cy="4844209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a substance is required to make 375mL of a solution such that 25mL diluted to 2L will give a 1 in 1000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amount of substance is required to make 1.6L of a solution such that 50mL diluted to 1200mL will give a 0.5%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ingredient is required to make 560mL of a product such that 8mL diluted to 450mL will give a 2mg/5mL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5% v/v concentrate should you use to make 1.25L of a product such that 10mL diluted to 4L will give a 25ppm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of 15mcL/mL concentration should you use to make 120mL of a product such that 0.5mL diluted to 10mL will give a 0.002% v/v solution?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30g.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192mL.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12.6g.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250mL.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3.2mL.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252" y="1027876"/>
            <a:ext cx="3373541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quantity of substance in the final dilution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10281" y="1259369"/>
                <a:ext cx="1566378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100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281" y="1259369"/>
                <a:ext cx="1566378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81238" y="1816684"/>
            <a:ext cx="3373555" cy="707880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If the 100mL contains 0.02g of the substance, then the 3mL must also have contained 0.02g of the substance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04479" y="2199736"/>
                <a:ext cx="1981941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0.02</m:t>
                      </m:r>
                      <m:r>
                        <a:rPr lang="en-GB" sz="1000" i="1">
                          <a:latin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</a:rPr>
                        <m:t> 100</m:t>
                      </m:r>
                      <m:r>
                        <a:rPr lang="en-GB" sz="1000" i="1">
                          <a:latin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∴0.02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3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479" y="2199736"/>
                <a:ext cx="1981941" cy="246215"/>
              </a:xfrm>
              <a:prstGeom prst="rect">
                <a:avLst/>
              </a:prstGeom>
              <a:blipFill rotWithShape="1"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80449" y="2601932"/>
            <a:ext cx="3374345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calculate the initial amount needed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283210" y="2840184"/>
                <a:ext cx="991292" cy="382553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0.02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3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45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10" y="2840184"/>
                <a:ext cx="991292" cy="3825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81252" y="5131691"/>
            <a:ext cx="3373541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quantity of substance in the final dilution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20563" y="5368434"/>
                <a:ext cx="1548745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0.04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563" y="5368434"/>
                <a:ext cx="1548745" cy="3814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81238" y="5919641"/>
            <a:ext cx="3373555" cy="707880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If the 500mL contains 0.2mL of the substance, then the 10mL must also have contained 0.2mL of the substance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8488" y="6305748"/>
                <a:ext cx="2107873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0.2</m:t>
                      </m:r>
                      <m:r>
                        <a:rPr lang="en-GB" sz="1000" i="1">
                          <a:latin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</a:rPr>
                        <m:t> 500</m:t>
                      </m:r>
                      <m:r>
                        <a:rPr lang="en-GB" sz="1000" i="1">
                          <a:latin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∴0.2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𝑖𝑛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10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88" y="6305748"/>
                <a:ext cx="2107873" cy="2462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83174" y="6707086"/>
            <a:ext cx="3371620" cy="704293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calculate the initial amount needed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203529" y="6950583"/>
                <a:ext cx="1163780" cy="38283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0.2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1200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529" y="6950583"/>
                <a:ext cx="1163780" cy="38283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3646715" y="889448"/>
            <a:ext cx="3365689" cy="861768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5: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calculate the amount of 20% concentrate needed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31500" y="1362501"/>
                <a:ext cx="1741747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100 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×24=20 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1500" y="1362501"/>
                <a:ext cx="1741747" cy="246215"/>
              </a:xfrm>
              <a:prstGeom prst="rect">
                <a:avLst/>
              </a:prstGeom>
              <a:blipFill rotWithShape="1">
                <a:blip r:embed="rId8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80449" y="3386277"/>
            <a:ext cx="3374345" cy="707885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4: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067170" y="3626364"/>
                <a:ext cx="1441793" cy="384523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0.02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×45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3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𝟑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𝒈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170" y="3626364"/>
                <a:ext cx="1441793" cy="38452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322132" y="361877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44315" y="98318"/>
            <a:ext cx="3368091" cy="707885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4: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551493" y="322650"/>
                <a:ext cx="1569520" cy="38144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0.2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×1200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𝟐𝟒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𝒎𝑳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493" y="322650"/>
                <a:ext cx="1569520" cy="38144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3646352" y="1833807"/>
            <a:ext cx="3366053" cy="707885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6: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565071" y="2072835"/>
                <a:ext cx="1543872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24×100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𝟏𝟐𝟎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071" y="2072835"/>
                <a:ext cx="1543872" cy="38144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931903" y="2073384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882398" y="1403361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689562" y="1429615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5859199" y="1298341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5052056" y="1251094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5463338" y="1069140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32" name="Freeform 31"/>
          <p:cNvSpPr/>
          <p:nvPr/>
        </p:nvSpPr>
        <p:spPr>
          <a:xfrm>
            <a:off x="5489044" y="1083056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788</Words>
  <Application>Microsoft Office PowerPoint</Application>
  <PresentationFormat>Custom</PresentationFormat>
  <Paragraphs>89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16</cp:revision>
  <cp:lastPrinted>2015-05-21T08:56:25Z</cp:lastPrinted>
  <dcterms:created xsi:type="dcterms:W3CDTF">2015-05-21T08:36:44Z</dcterms:created>
  <dcterms:modified xsi:type="dcterms:W3CDTF">2015-07-14T16:08:54Z</dcterms:modified>
</cp:coreProperties>
</file>