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</p:sldIdLst>
  <p:sldSz cx="7200900" cy="756126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754" y="-444"/>
      </p:cViewPr>
      <p:guideLst>
        <p:guide orient="horz" pos="2382"/>
        <p:guide pos="22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068" y="2348893"/>
            <a:ext cx="6120765" cy="16207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0135" y="4284716"/>
            <a:ext cx="504063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976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801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11764" y="334306"/>
            <a:ext cx="1275159" cy="7113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3786" y="334306"/>
            <a:ext cx="3707963" cy="7113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571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997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821" y="4858812"/>
            <a:ext cx="6120765" cy="150175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821" y="3204786"/>
            <a:ext cx="6120765" cy="165402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59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3786" y="1944575"/>
            <a:ext cx="2491561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5362" y="1944575"/>
            <a:ext cx="2491562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576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5" y="302801"/>
            <a:ext cx="648081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45" y="1692533"/>
            <a:ext cx="3181648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045" y="2397901"/>
            <a:ext cx="3181648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57957" y="1692533"/>
            <a:ext cx="3182898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57957" y="2397901"/>
            <a:ext cx="3182898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418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27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634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6" y="301050"/>
            <a:ext cx="2369046" cy="12812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5352" y="301051"/>
            <a:ext cx="4025503" cy="645332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0046" y="1582265"/>
            <a:ext cx="2369046" cy="51721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30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427" y="5292884"/>
            <a:ext cx="4320540" cy="6248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11427" y="675613"/>
            <a:ext cx="4320540" cy="45367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1427" y="5917739"/>
            <a:ext cx="4320540" cy="8873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70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045" y="302801"/>
            <a:ext cx="6480810" cy="12602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45" y="1764295"/>
            <a:ext cx="6480810" cy="499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045" y="7008171"/>
            <a:ext cx="168021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4D00C-EC3A-4DAC-AE74-C9121D9833B5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60308" y="7008171"/>
            <a:ext cx="2280285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0645" y="7008171"/>
            <a:ext cx="168021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79ACC-B343-4DD7-AC4A-02B7C88264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340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41.png"/><Relationship Id="rId7" Type="http://schemas.openxmlformats.org/officeDocument/2006/relationships/image" Target="../media/image3.w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tiff"/><Relationship Id="rId11" Type="http://schemas.openxmlformats.org/officeDocument/2006/relationships/image" Target="../media/image7.jpeg"/><Relationship Id="rId5" Type="http://schemas.openxmlformats.org/officeDocument/2006/relationships/image" Target="../media/image43.png"/><Relationship Id="rId10" Type="http://schemas.openxmlformats.org/officeDocument/2006/relationships/image" Target="../media/image6.png"/><Relationship Id="rId4" Type="http://schemas.openxmlformats.org/officeDocument/2006/relationships/image" Target="../media/image1.emf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2064" y="1663703"/>
            <a:ext cx="3567894" cy="400103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spc="-79" dirty="0">
                <a:latin typeface="Century Schoolbook" panose="02040604050505020304" pitchFamily="18" charset="0"/>
                <a:cs typeface="Times New Roman" panose="02020603050405020304" pitchFamily="18" charset="0"/>
              </a:rPr>
              <a:t>Calculating the amount of substance in a concentration expressed as an amount strength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42064" y="3384005"/>
            <a:ext cx="3568699" cy="873955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1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much bismuth subsalicylate is contained in a 236mL bottle of 17.6mg/mL concentration?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737933" y="4256354"/>
            <a:ext cx="3374345" cy="707880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An amount strength is a fraction.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460157" y="4493100"/>
                <a:ext cx="1962576" cy="381509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𝑇h𝑢𝑠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…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  17.6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</a:rPr>
                        <m:t>mg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</a:rPr>
                        <m:t>mL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GB" sz="1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17.6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𝑚𝑔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𝑚𝐿</m:t>
                          </m:r>
                        </m:den>
                      </m:f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0157" y="4493100"/>
                <a:ext cx="1962576" cy="38150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3737914" y="5039915"/>
            <a:ext cx="3374362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By multiplication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453908" y="5263975"/>
                <a:ext cx="1972515" cy="381509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17.6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𝑚𝑔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𝑚𝐿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×236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𝑚𝐿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𝟒𝟏𝟓𝟑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𝟔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𝒎𝒈</m:t>
                      </m:r>
                    </m:oMath>
                  </m:oMathPara>
                </a14:m>
                <a:endParaRPr lang="en-GB" sz="1000" b="1" i="1" baseline="300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3908" y="5263975"/>
                <a:ext cx="1972515" cy="38150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26950" y="128591"/>
            <a:ext cx="702872" cy="653386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en-GB" sz="36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26950" y="128589"/>
            <a:ext cx="702872" cy="653392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36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42064" y="5753904"/>
            <a:ext cx="3568699" cy="873962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2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much sodium (Na) is contained in 50mL of a 2g/L concentration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228322" y="5261563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26950" y="128589"/>
            <a:ext cx="702872" cy="653392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GB" sz="36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642065" y="2"/>
            <a:ext cx="3571875" cy="1633538"/>
          </a:xfrm>
          <a:prstGeom prst="rect">
            <a:avLst/>
          </a:prstGeom>
          <a:solidFill>
            <a:srgbClr val="D564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3756371" y="785971"/>
            <a:ext cx="3471472" cy="786293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A GLANCE/</a:t>
            </a:r>
          </a:p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PHARMACY CALCULATIONS</a:t>
            </a:r>
          </a:p>
          <a:p>
            <a:pPr>
              <a:lnSpc>
                <a:spcPts val="1600"/>
              </a:lnSpc>
              <a:spcBef>
                <a:spcPts val="200"/>
              </a:spcBef>
            </a:pPr>
            <a:r>
              <a:rPr lang="en-GB" sz="1900" dirty="0">
                <a:solidFill>
                  <a:srgbClr val="4D5D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AMOUNT STRENGTHS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642064" y="2"/>
            <a:ext cx="3576638" cy="16240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>
              <a:lnSpc>
                <a:spcPts val="1800"/>
              </a:lnSpc>
            </a:pPr>
            <a:endParaRPr lang="en-GB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26950" y="128589"/>
            <a:ext cx="702872" cy="653392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GB" sz="3600" dirty="0">
              <a:solidFill>
                <a:srgbClr val="194F7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6452" y="1960567"/>
            <a:ext cx="1865116" cy="146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3737933" y="6634309"/>
            <a:ext cx="3374345" cy="707880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Convert the amounts to common units (mL).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4649167" y="6883753"/>
                <a:ext cx="1616777" cy="381509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𝑇h𝑢𝑠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… 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 2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</a:rPr>
                        <m:t>g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</a:rPr>
                        <m:t>L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GB" sz="1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𝑔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1000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𝑚𝐿</m:t>
                          </m:r>
                        </m:den>
                      </m:f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9167" y="6883753"/>
                <a:ext cx="1616777" cy="38150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425" y="174383"/>
            <a:ext cx="1758285" cy="540484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183160" y="787400"/>
            <a:ext cx="3362252" cy="3759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2" tIns="49782" rIns="99562" bIns="49782" spcCol="0" rtlCol="0" anchor="ctr"/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4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 Learning Advisory Service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1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 us</a:t>
            </a:r>
          </a:p>
          <a:p>
            <a:r>
              <a:rPr lang="en-GB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come and see us if you need any academic advice or guidance.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 smtClean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Canterbury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offices are next to Santander Bank</a:t>
            </a:r>
          </a:p>
          <a:p>
            <a:pPr>
              <a:spcBef>
                <a:spcPts val="653"/>
              </a:spcBef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 to Friday, 09.00 – 17.00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E:  learning@kent.ac.uk 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T:  01227 824016</a:t>
            </a:r>
          </a:p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Medway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based in room G0-09, in the Gillingham Building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in room DB034, in the Drill Hall Library.</a:t>
            </a:r>
          </a:p>
          <a:p>
            <a:pPr>
              <a:spcBef>
                <a:spcPts val="653"/>
              </a:spcBef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 to Friday, 09.00 – 17.00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E:  learningmedway@kent.ac.uk 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T:  01634 888884</a:t>
            </a:r>
          </a:p>
          <a:p>
            <a:pPr>
              <a:spcBef>
                <a:spcPts val="653"/>
              </a:spcBef>
            </a:pPr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Student Learning Advisory Service (SLAS) is part of the</a:t>
            </a:r>
          </a:p>
          <a:p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for the Enhancement of Learning and Teaching (UELT)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7" cstate="print"/>
          <a:srcRect l="2018" t="6865" r="36403" b="6865"/>
          <a:stretch/>
        </p:blipFill>
        <p:spPr bwMode="auto">
          <a:xfrm>
            <a:off x="1826976" y="6842943"/>
            <a:ext cx="1767180" cy="494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Rectangle 25"/>
          <p:cNvSpPr/>
          <p:nvPr/>
        </p:nvSpPr>
        <p:spPr>
          <a:xfrm>
            <a:off x="144066" y="7063450"/>
            <a:ext cx="1690273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www.kent.ac.uk/learning</a:t>
            </a:r>
          </a:p>
        </p:txBody>
      </p:sp>
      <p:pic>
        <p:nvPicPr>
          <p:cNvPr id="27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81" y="6644465"/>
            <a:ext cx="177879" cy="18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1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81" y="6871303"/>
            <a:ext cx="177879" cy="18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ectangle 28"/>
          <p:cNvSpPr/>
          <p:nvPr/>
        </p:nvSpPr>
        <p:spPr>
          <a:xfrm>
            <a:off x="394948" y="6563566"/>
            <a:ext cx="746104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 err="1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kent.slas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99062" y="6782003"/>
            <a:ext cx="1122810" cy="254431"/>
          </a:xfrm>
          <a:prstGeom prst="rect">
            <a:avLst/>
          </a:prstGeom>
        </p:spPr>
        <p:txBody>
          <a:bodyPr wrap="none" lIns="99562" tIns="49782" rIns="99562" bIns="49782">
            <a:spAutoFit/>
          </a:bodyPr>
          <a:lstStyle/>
          <a:p>
            <a:pPr>
              <a:spcBef>
                <a:spcPts val="653"/>
              </a:spcBef>
              <a:spcAft>
                <a:spcPts val="653"/>
              </a:spcAft>
            </a:pPr>
            <a:r>
              <a:rPr lang="en-GB" sz="10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GB" sz="1000" b="1" dirty="0" err="1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unikentSLAS</a:t>
            </a:r>
            <a:endParaRPr lang="en-GB" sz="1000" b="1" dirty="0">
              <a:solidFill>
                <a:srgbClr val="BEA03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46145" y="4573446"/>
            <a:ext cx="3397212" cy="1295735"/>
          </a:xfrm>
          <a:prstGeom prst="rect">
            <a:avLst/>
          </a:prstGeom>
        </p:spPr>
        <p:txBody>
          <a:bodyPr wrap="square" lIns="99562" tIns="49782" rIns="99562" bIns="49782">
            <a:spAutoFit/>
          </a:bodyPr>
          <a:lstStyle/>
          <a:p>
            <a:pPr>
              <a:spcAft>
                <a:spcPts val="653"/>
              </a:spcAft>
            </a:pPr>
            <a:r>
              <a:rPr lang="en-GB" sz="1200" b="1" dirty="0">
                <a:solidFill>
                  <a:srgbClr val="BEA0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Acknowledgments</a:t>
            </a:r>
          </a:p>
          <a:p>
            <a:pPr>
              <a:spcAft>
                <a:spcPts val="653"/>
              </a:spcAf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All materials checked by Dr Scott Wildman, Dr Cleopatra Branch, Jerome Durodie and Andrew Lea, Medway School of </a:t>
            </a:r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Pharmacy, Anson Building, Central Avenue, Chatham Maritime, Chatham, Kent. ME4 4TB.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53"/>
              </a:spcAf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This leaflet has been produced in conjunction with </a:t>
            </a:r>
            <a:r>
              <a:rPr lang="en-GB" sz="900" b="1" dirty="0">
                <a:latin typeface="Arial" panose="020B0604020202020204" pitchFamily="34" charset="0"/>
                <a:cs typeface="Arial" panose="020B0604020202020204" pitchFamily="34" charset="0"/>
              </a:rPr>
              <a:t>sigma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 Network for Excellence in Mathematics and Statistics Support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17" descr="http://www.coventry.ac.uk/Global/03%20Study%20section%20assets/Student%20support/academic%20support/Sigma%20Network%20logo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801" y="5964647"/>
            <a:ext cx="1255824" cy="500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0" descr="Image result for creative commons license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59" y="6100785"/>
            <a:ext cx="954867" cy="34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48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9724" y="407773"/>
            <a:ext cx="3405327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By multiplication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4853" y="2148226"/>
            <a:ext cx="3373555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Using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/v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=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/v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933717" y="619045"/>
                <a:ext cx="1648525" cy="381509"/>
              </a:xfrm>
              <a:prstGeom prst="rect">
                <a:avLst/>
              </a:prstGeom>
              <a:noFill/>
            </p:spPr>
            <p:txBody>
              <a:bodyPr wrap="squar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𝑔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1000</m:t>
                          </m:r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𝑚𝐿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×50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𝑚𝐿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GB" sz="1000" b="1">
                          <a:latin typeface="Cambria Math"/>
                          <a:ea typeface="Cambria Math"/>
                        </a:rPr>
                        <m:t>𝟏𝐠</m:t>
                      </m:r>
                    </m:oMath>
                  </m:oMathPara>
                </a14:m>
                <a:endParaRPr lang="en-GB" sz="1000" b="1" i="1" baseline="300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717" y="619045"/>
                <a:ext cx="1648525" cy="38150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9813" y="1117177"/>
            <a:ext cx="3545994" cy="1026658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3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If a 5mL spoonful of Cough-Max expectorant contains 100mg of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guaifenesin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, how many g will be contained in a 228mL bottle?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94140" y="3183290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67462" y="636827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090131"/>
              </p:ext>
            </p:extLst>
          </p:nvPr>
        </p:nvGraphicFramePr>
        <p:xfrm>
          <a:off x="3658628" y="552493"/>
          <a:ext cx="3367392" cy="24384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477413"/>
                <a:gridCol w="2889979"/>
              </a:tblGrid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a)</a:t>
                      </a:r>
                      <a:endParaRPr lang="en-GB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50mL of 0.2mL/100mL</a:t>
                      </a:r>
                      <a:endParaRPr lang="en-GB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100mL of 120mcL/mL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0.2mL of 3mg/mL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0.5L of 2mcg/</a:t>
                      </a:r>
                      <a:r>
                        <a:rPr lang="en-GB" sz="1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mLl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200mg of 5mcg/mg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200mg of 10g/kg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120mL of 1.4mcL/mL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50g of 0.2g/g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330mL of 0.27g/15mLl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5mL of 0.6g/30mL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565052" y="2999026"/>
            <a:ext cx="3563790" cy="483717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much active ingredient is contained in the following?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60671" y="5932350"/>
            <a:ext cx="3568170" cy="1323433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</a:p>
          <a:p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a) = 0.1mL. b) = 12mL. c) = 0.6mg. d) = 1mg. e) = 1mg. </a:t>
            </a:r>
          </a:p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f) = 2mg. g) = 168mcL. h) = 10g.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) = 5.94g. j) = 0.1g.</a:t>
            </a:r>
          </a:p>
          <a:p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a) = 12mL. b) = 37.5mL. c) = 3.76g. d) = 1.75mg. </a:t>
            </a:r>
          </a:p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e) = 1.32mg. f) = 28.2mL. g) = 3.24g. h) = 7.5g.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) = 3.75g.</a:t>
            </a:r>
          </a:p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j) = 50mg. 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833241"/>
              </p:ext>
            </p:extLst>
          </p:nvPr>
        </p:nvGraphicFramePr>
        <p:xfrm>
          <a:off x="3663769" y="3485205"/>
          <a:ext cx="3362252" cy="24384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476685"/>
                <a:gridCol w="2885567"/>
              </a:tblGrid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a)</a:t>
                      </a:r>
                      <a:endParaRPr lang="en-GB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30mL of 0.4mL/mL</a:t>
                      </a:r>
                      <a:endParaRPr lang="en-GB" sz="1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750mL of 50mcL/mL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4.7L of 80mg/100mL 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5L of 35mcg/100mL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6L of 22mcg/100mL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564mL of 5mL/100mL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4500mL of 72mg/</a:t>
                      </a:r>
                      <a:r>
                        <a:rPr lang="en-GB" sz="1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1500L of 5mcg/mL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225mL of 250mg/15mL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j)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0.25kg of 0.2mcg/mg</a:t>
                      </a:r>
                      <a:endParaRPr lang="en-GB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197108" y="2361192"/>
                <a:ext cx="1152567" cy="391884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100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𝑚𝑔</m:t>
                        </m:r>
                      </m:num>
                      <m:den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5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𝑚𝐿</m:t>
                        </m:r>
                      </m:den>
                    </m:f>
                    <m:r>
                      <a:rPr lang="en-GB" sz="1300" i="1">
                        <a:latin typeface="Cambria Math"/>
                        <a:ea typeface="SimSun" pitchFamily="2" charset="-122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GB" sz="1100" dirty="0">
                    <a:latin typeface="Arial" panose="020B0604020202020204" pitchFamily="34" charset="0"/>
                    <a:ea typeface="SimSun" pitchFamily="2" charset="-122"/>
                    <a:cs typeface="Arial" panose="020B0604020202020204" pitchFamily="34" charset="0"/>
                  </a:rPr>
                  <a:t>=</a:t>
                </a:r>
                <a:r>
                  <a:rPr lang="en-GB" sz="1300" dirty="0">
                    <a:latin typeface="Arial" panose="020B0604020202020204" pitchFamily="34" charset="0"/>
                    <a:ea typeface="SimSun" pitchFamily="2" charset="-122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 (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𝑚𝑔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)</m:t>
                        </m:r>
                      </m:num>
                      <m:den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228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𝑚𝐿</m:t>
                        </m:r>
                      </m:den>
                    </m:f>
                  </m:oMath>
                </a14:m>
                <a:endParaRPr lang="en-GB" sz="11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7108" y="2361192"/>
                <a:ext cx="1152567" cy="39188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06671" y="3180530"/>
                <a:ext cx="2194948" cy="381509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100×228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5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=4560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𝑚𝑔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𝟒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𝟓𝟔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𝒈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671" y="3180530"/>
                <a:ext cx="2194948" cy="38150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94064" y="2937339"/>
            <a:ext cx="3374345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Transpose for </a:t>
            </a:r>
            <a:r>
              <a:rPr lang="en-GB" sz="1000" i="1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x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and solve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59909" y="63503"/>
            <a:ext cx="3568931" cy="483717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</a:p>
          <a:p>
            <a:pPr>
              <a:spcAft>
                <a:spcPts val="60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How much active ingredient is contained in the following?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4853" y="5315404"/>
            <a:ext cx="3373555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2: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Using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/v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= c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/v</a:t>
            </a:r>
            <a:r>
              <a:rPr lang="en-GB" sz="1000" baseline="-25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813" y="3651925"/>
            <a:ext cx="3551136" cy="873955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Example 4</a:t>
            </a:r>
          </a:p>
          <a:p>
            <a:pPr>
              <a:spcBef>
                <a:spcPts val="600"/>
              </a:spcBef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If a product should contain 2.4mcg/100mcL, how many mg will be required to make up 2.5L?</a:t>
            </a:r>
          </a:p>
          <a:p>
            <a:pPr>
              <a:spcBef>
                <a:spcPts val="600"/>
              </a:spcBef>
            </a:pP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81830" y="6328121"/>
            <a:ext cx="396250" cy="415492"/>
          </a:xfrm>
          <a:prstGeom prst="rect">
            <a:avLst/>
          </a:prstGeom>
          <a:noFill/>
        </p:spPr>
        <p:txBody>
          <a:bodyPr wrap="none" lIns="91428" tIns="45714" rIns="91428" bIns="45714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GB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1161117" y="5559022"/>
                <a:ext cx="1252585" cy="391742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2.4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𝑚𝑐𝑔</m:t>
                        </m:r>
                      </m:num>
                      <m:den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0.1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𝑚𝐿</m:t>
                        </m:r>
                      </m:den>
                    </m:f>
                    <m:r>
                      <a:rPr lang="en-GB" sz="1300" i="1">
                        <a:latin typeface="Cambria Math"/>
                        <a:ea typeface="SimSun" pitchFamily="2" charset="-122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GB" sz="1300" dirty="0">
                    <a:latin typeface="Arial" panose="020B0604020202020204" pitchFamily="34" charset="0"/>
                    <a:ea typeface="SimSun" pitchFamily="2" charset="-122"/>
                    <a:cs typeface="Arial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 (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𝑚𝑐𝑔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)</m:t>
                        </m:r>
                      </m:num>
                      <m:den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2500</m:t>
                        </m:r>
                        <m:r>
                          <a:rPr lang="en-GB" sz="1300" i="1">
                            <a:latin typeface="Cambria Math"/>
                            <a:ea typeface="SimSun" pitchFamily="2" charset="-122"/>
                            <a:cs typeface="Arial" panose="020B0604020202020204" pitchFamily="34" charset="0"/>
                          </a:rPr>
                          <m:t>𝑚𝐿</m:t>
                        </m:r>
                      </m:den>
                    </m:f>
                  </m:oMath>
                </a14:m>
                <a:endParaRPr lang="en-GB" sz="1300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1117" y="5559022"/>
                <a:ext cx="1252585" cy="39174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608672" y="6332810"/>
                <a:ext cx="2370765" cy="384523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2.4×2500</m:t>
                          </m:r>
                        </m:num>
                        <m:den>
                          <m:r>
                            <a:rPr lang="en-GB" sz="1000" i="1">
                              <a:latin typeface="Cambria Math"/>
                              <a:ea typeface="Cambria Math"/>
                            </a:rPr>
                            <m:t>0.1</m:t>
                          </m:r>
                        </m:den>
                      </m:f>
                      <m:r>
                        <a:rPr lang="en-GB" sz="1000" i="1">
                          <a:latin typeface="Cambria Math"/>
                          <a:ea typeface="Cambria Math"/>
                        </a:rPr>
                        <m:t>=60,000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𝑚𝑐𝑔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𝟔𝟎</m:t>
                      </m:r>
                      <m:r>
                        <a:rPr lang="en-GB" sz="1000" b="1" i="1">
                          <a:latin typeface="Cambria Math"/>
                          <a:ea typeface="Cambria Math"/>
                        </a:rPr>
                        <m:t>𝒎𝒈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672" y="6332810"/>
                <a:ext cx="2370765" cy="38452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/>
          <p:cNvSpPr/>
          <p:nvPr/>
        </p:nvSpPr>
        <p:spPr>
          <a:xfrm>
            <a:off x="94064" y="6102320"/>
            <a:ext cx="3374345" cy="707885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3: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Transpose for </a:t>
            </a:r>
            <a:r>
              <a:rPr lang="en-GB" sz="1000" i="1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x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and solve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7283" y="4528306"/>
            <a:ext cx="3371124" cy="707880"/>
          </a:xfrm>
          <a:prstGeom prst="rect">
            <a:avLst/>
          </a:prstGeom>
          <a:noFill/>
          <a:ln>
            <a:solidFill>
              <a:srgbClr val="194F77"/>
            </a:solidFill>
          </a:ln>
        </p:spPr>
        <p:txBody>
          <a:bodyPr wrap="square" lIns="91428" tIns="45714" rIns="91428" bIns="45714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Step 1: </a:t>
            </a:r>
            <a:r>
              <a:rPr lang="en-GB" sz="1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Convert the amounts to common units (mL).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693388" y="4827694"/>
                <a:ext cx="2235600" cy="246215"/>
              </a:xfrm>
              <a:prstGeom prst="rect">
                <a:avLst/>
              </a:prstGeom>
              <a:noFill/>
            </p:spPr>
            <p:txBody>
              <a:bodyPr wrap="none" lIns="91428" tIns="45714" rIns="91428" bIns="45714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000" i="1">
                          <a:latin typeface="Cambria Math"/>
                          <a:ea typeface="Cambria Math"/>
                        </a:rPr>
                        <m:t>𝑇h𝑢𝑠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… 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 2.4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</a:rPr>
                        <m:t>mcg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/0.1</m:t>
                      </m:r>
                      <m:r>
                        <m:rPr>
                          <m:sty m:val="p"/>
                        </m:rPr>
                        <a:rPr lang="en-GB" sz="1000">
                          <a:latin typeface="Cambria Math"/>
                          <a:ea typeface="Cambria Math"/>
                        </a:rPr>
                        <m:t>mL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𝑎𝑛𝑑</m:t>
                      </m:r>
                      <m:r>
                        <a:rPr lang="en-GB" sz="100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2500</m:t>
                      </m:r>
                      <m:r>
                        <a:rPr lang="en-GB" sz="1000" i="1">
                          <a:latin typeface="Cambria Math"/>
                          <a:ea typeface="Cambria Math"/>
                        </a:rPr>
                        <m:t>𝑚𝐿</m:t>
                      </m:r>
                    </m:oMath>
                  </m:oMathPara>
                </a14:m>
                <a:endParaRPr lang="en-GB" sz="1000" b="1" i="1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388" y="4827694"/>
                <a:ext cx="2235600" cy="246215"/>
              </a:xfrm>
              <a:prstGeom prst="rect">
                <a:avLst/>
              </a:prstGeom>
              <a:blipFill rotWithShape="1">
                <a:blip r:embed="rId7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148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686</Words>
  <Application>Microsoft Office PowerPoint</Application>
  <PresentationFormat>Custom</PresentationFormat>
  <Paragraphs>127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Kent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mc396</dc:creator>
  <cp:lastModifiedBy>Moira Petrie</cp:lastModifiedBy>
  <cp:revision>10</cp:revision>
  <cp:lastPrinted>2015-05-21T08:56:25Z</cp:lastPrinted>
  <dcterms:created xsi:type="dcterms:W3CDTF">2015-05-21T08:36:44Z</dcterms:created>
  <dcterms:modified xsi:type="dcterms:W3CDTF">2015-07-14T15:58:28Z</dcterms:modified>
</cp:coreProperties>
</file>