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tiff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63703"/>
            <a:ext cx="3562351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Using proportional sets to calculate equivalent amounts, strengths and substitutes.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B4B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36687" y="811925"/>
            <a:ext cx="3467101" cy="784818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>
              <a:lnSpc>
                <a:spcPts val="1800"/>
              </a:lnSpc>
            </a:pPr>
            <a:r>
              <a:rPr lang="en-GB" sz="1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800"/>
              </a:lnSpc>
            </a:pPr>
            <a:r>
              <a:rPr lang="en-GB" sz="1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800"/>
              </a:lnSpc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9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9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= 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9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9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001868" y="6724277"/>
                <a:ext cx="851952" cy="38548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𝑔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868" y="6724277"/>
                <a:ext cx="851952" cy="3854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261" y="1981203"/>
            <a:ext cx="2592303" cy="185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642065" y="3924302"/>
            <a:ext cx="3567111" cy="2604579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Proportional sets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=C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is used to calculate an unknown quantity where two solutions/mixtures are proportional … 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Concentration/amount (start) and Volume (start) 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= Concentration/amount (final) and Volume (final)</a:t>
            </a:r>
          </a:p>
          <a:p>
            <a:pPr>
              <a:spcAft>
                <a:spcPts val="600"/>
              </a:spcAft>
            </a:pPr>
            <a:r>
              <a:rPr lang="en-GB" sz="1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1. Amounts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Calculating how much ingredient is contained in a different volume of the same concentration.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Example 1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f a 300mL bottle of a product contains 15g of ingredient A, how much will contained in a 5mL spoonful?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40349" y="6512936"/>
            <a:ext cx="3373578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</a:t>
            </a:r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0" descr="Image result for creative commons licen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88326" y="2707812"/>
            <a:ext cx="3367286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49959" y="3004930"/>
                <a:ext cx="1475007" cy="24268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2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×500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=10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mL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1000" i="1" baseline="30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959" y="3004930"/>
                <a:ext cx="1475007" cy="242689"/>
              </a:xfrm>
              <a:prstGeom prst="rect">
                <a:avLst/>
              </a:prstGeom>
              <a:blipFill rotWithShape="1">
                <a:blip r:embed="rId2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198283" y="34730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0989" y="37720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796" y="128440"/>
            <a:ext cx="3370450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34704" y="374687"/>
                <a:ext cx="1345613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15×5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𝟐𝟓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704" y="374687"/>
                <a:ext cx="1345613" cy="384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6905" y="3214067"/>
            <a:ext cx="3557590" cy="119632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2. Equivalent Strengths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Converting from one measure of strength to another.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Example 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What is 1 part in 20 expressed as a percentage?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42372" y="4626692"/>
                <a:ext cx="733650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2372" y="4626692"/>
                <a:ext cx="733650" cy="3814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23701" y="4410095"/>
            <a:ext cx="3374298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82655" y="542800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3654" y="5199762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98218" y="5430253"/>
                <a:ext cx="1023665" cy="38144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218" y="5430253"/>
                <a:ext cx="1023665" cy="38144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6432" y="5911719"/>
            <a:ext cx="3530600" cy="72125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Example 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What is 0.25% expressed as a ratio strength?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66571" y="6861887"/>
                <a:ext cx="691075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0.25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571" y="6861887"/>
                <a:ext cx="691075" cy="3845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128844" y="6634792"/>
            <a:ext cx="3370401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91149" y="115742"/>
            <a:ext cx="336568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379547" y="349287"/>
                <a:ext cx="1942956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0.25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=400=1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part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in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400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547" y="349287"/>
                <a:ext cx="1942956" cy="38150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35319" y="840399"/>
            <a:ext cx="355917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Example 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If a 15mL dose of a product contains 300mg of ingredient B, how much will be contained in 500mL 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317327" y="1955294"/>
                <a:ext cx="988207" cy="38548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 (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𝑚𝑔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500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327" y="1955294"/>
                <a:ext cx="988207" cy="38548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127255" y="1719409"/>
            <a:ext cx="337199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7208" y="2502110"/>
            <a:ext cx="3370793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39403" y="2740903"/>
                <a:ext cx="2167183" cy="384586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300×500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=10,000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03" y="2740903"/>
                <a:ext cx="2167183" cy="3845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2751775" y="2736844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6984" y="827698"/>
            <a:ext cx="3458629" cy="1891970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3. Substitute Quantities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Calculate the quantity of a concentration needed to produce a different final desired concentration and volume (a serial dilution).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Example 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How much 10% solution is needed to make up 500mL of a 2%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Method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NB: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In this case we 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6273" y="3716212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87142" y="3491369"/>
            <a:ext cx="3368468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648051" y="3730165"/>
                <a:ext cx="1473340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2×500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𝟏𝟎𝟎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051" y="3730165"/>
                <a:ext cx="1473340" cy="38452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3596984" y="4203326"/>
            <a:ext cx="3458629" cy="87396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Example 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How much 5% solution is needed to make up 80ml of a 0.4% solution?</a:t>
            </a:r>
          </a:p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688326" y="5078803"/>
            <a:ext cx="3367286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Use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x 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 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70525" y="5381170"/>
                <a:ext cx="1430123" cy="24268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</a:rPr>
                        <m:t>0.4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×80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=5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mL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1000" i="1" baseline="30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525" y="5381170"/>
                <a:ext cx="1430123" cy="242689"/>
              </a:xfrm>
              <a:prstGeom prst="rect">
                <a:avLst/>
              </a:prstGeom>
              <a:blipFill rotWithShape="1">
                <a:blip r:embed="rId11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5933572" y="6108209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687142" y="5867611"/>
            <a:ext cx="3368468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663785" y="6116909"/>
                <a:ext cx="1469043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0.4×80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𝒎𝑳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785" y="6116909"/>
                <a:ext cx="1469043" cy="38150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624</Words>
  <Application>Microsoft Office PowerPoint</Application>
  <PresentationFormat>Custom</PresentationFormat>
  <Paragraphs>104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7</cp:revision>
  <cp:lastPrinted>2015-05-21T08:56:25Z</cp:lastPrinted>
  <dcterms:created xsi:type="dcterms:W3CDTF">2015-05-21T08:36:44Z</dcterms:created>
  <dcterms:modified xsi:type="dcterms:W3CDTF">2015-07-14T15:55:07Z</dcterms:modified>
</cp:coreProperties>
</file>