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</p:sldIdLst>
  <p:sldSz cx="7200900" cy="756126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54" y="-444"/>
      </p:cViewPr>
      <p:guideLst>
        <p:guide orient="horz" pos="2382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68" y="2348893"/>
            <a:ext cx="6120765" cy="16207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5" y="4284716"/>
            <a:ext cx="504063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7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0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1764" y="334306"/>
            <a:ext cx="1275159" cy="711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786" y="334306"/>
            <a:ext cx="3707963" cy="711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9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1" y="4858812"/>
            <a:ext cx="6120765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1" y="3204786"/>
            <a:ext cx="6120765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786" y="1944575"/>
            <a:ext cx="2491561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362" y="1944575"/>
            <a:ext cx="2491562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7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692533"/>
            <a:ext cx="318164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45" y="2397901"/>
            <a:ext cx="318164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57" y="1692533"/>
            <a:ext cx="318289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57" y="2397901"/>
            <a:ext cx="318289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4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3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6" y="301050"/>
            <a:ext cx="2369046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52" y="301051"/>
            <a:ext cx="4025503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46" y="1582265"/>
            <a:ext cx="2369046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27" y="5292884"/>
            <a:ext cx="432054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27" y="675613"/>
            <a:ext cx="432054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27" y="5917739"/>
            <a:ext cx="4320540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0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764295"/>
            <a:ext cx="6480810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7008171"/>
            <a:ext cx="228028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4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30.png"/><Relationship Id="rId7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tiff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5.png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42065" y="2"/>
            <a:ext cx="3571875" cy="1633538"/>
          </a:xfrm>
          <a:prstGeom prst="rect">
            <a:avLst/>
          </a:prstGeom>
          <a:solidFill>
            <a:srgbClr val="D56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642063" y="1663703"/>
            <a:ext cx="3573037" cy="400103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spc="-79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Calculating the quantity of  each ingredient required to produce  a different quantity of a master formula.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42064" y="3625306"/>
            <a:ext cx="3568699" cy="630935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Calculate the amount of each ingredient required for 1225mL of the formula listed below.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56371" y="785971"/>
            <a:ext cx="3471472" cy="786293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A GLANCE/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PHARMACY CALCULATIONS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rgbClr val="4D5D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FORMULATIONS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536" y="2178374"/>
            <a:ext cx="2465756" cy="1403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190022"/>
              </p:ext>
            </p:extLst>
          </p:nvPr>
        </p:nvGraphicFramePr>
        <p:xfrm>
          <a:off x="3739743" y="4261999"/>
          <a:ext cx="3372536" cy="17068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813407"/>
                <a:gridCol w="1559129"/>
              </a:tblGrid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Ingredient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Master formula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A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175g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B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50g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C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12% v/v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D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75g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E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1 in 2000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Water to: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350mL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700807" y="5976812"/>
            <a:ext cx="350995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9" name="Rectangle 8"/>
          <p:cNvSpPr/>
          <p:nvPr/>
        </p:nvSpPr>
        <p:spPr>
          <a:xfrm>
            <a:off x="3737933" y="6230105"/>
            <a:ext cx="3374345" cy="861768"/>
          </a:xfrm>
          <a:prstGeom prst="rect">
            <a:avLst/>
          </a:prstGeom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Divide the amount you wish to make by the amount the formula is for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917356" y="6616187"/>
                <a:ext cx="1042966" cy="384586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1225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𝑚𝐿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350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𝑚𝐿</m:t>
                          </m:r>
                        </m:den>
                      </m:f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7356" y="6616187"/>
                <a:ext cx="1042966" cy="38458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26950" y="128591"/>
            <a:ext cx="702872" cy="653386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425" y="174383"/>
            <a:ext cx="1758285" cy="54048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83160" y="787400"/>
            <a:ext cx="3362252" cy="375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4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Learning Advisory Service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1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come and see us if you need any academic advice or guidance.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Canterbury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offices are next to Santander Bank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01227 824016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Medway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based in room G0-09, in the Gillingham Building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 room DB034, in the Drill Hall Library.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learningmedway@kent.ac.uk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01634 888884</a:t>
            </a:r>
          </a:p>
          <a:p>
            <a:pPr>
              <a:spcBef>
                <a:spcPts val="653"/>
              </a:spcBef>
            </a:pPr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 Learning Advisory Service (SLAS) is part of the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for the Enhancement of Learning and Teaching (UELT)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/>
          <a:srcRect l="2018" t="6865" r="36403" b="6865"/>
          <a:stretch/>
        </p:blipFill>
        <p:spPr bwMode="auto">
          <a:xfrm>
            <a:off x="1826976" y="6842943"/>
            <a:ext cx="1767180" cy="49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144066" y="7063450"/>
            <a:ext cx="1690273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www.kent.ac.uk/learning</a:t>
            </a:r>
          </a:p>
        </p:txBody>
      </p:sp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644465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871303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394948" y="6563566"/>
            <a:ext cx="746104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kent.slas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99062" y="6782003"/>
            <a:ext cx="1122810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unikentSLAS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46145" y="4573446"/>
            <a:ext cx="3397212" cy="1295735"/>
          </a:xfrm>
          <a:prstGeom prst="rect">
            <a:avLst/>
          </a:prstGeom>
        </p:spPr>
        <p:txBody>
          <a:bodyPr wrap="square" lIns="99562" tIns="49782" rIns="99562" bIns="49782">
            <a:spAutoFit/>
          </a:bodyPr>
          <a:lstStyle/>
          <a:p>
            <a:pPr>
              <a:spcAft>
                <a:spcPts val="653"/>
              </a:spcAft>
            </a:pPr>
            <a:r>
              <a:rPr lang="en-GB" sz="12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All materials checked by Dr Scott Wildman, Dr Cleopatra Branch, Jerome Durodie and Andrew Lea, Medway School of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Pharmacy, Anson Building, Central Avenue, Chatham Maritime, Chatham, Kent. ME4 4TB.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This leaflet has been produced in conjunction with </a:t>
            </a:r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sigma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 Network for Excellence in Mathematics and Statistics Support 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17" descr="http://www.coventry.ac.uk/Global/03%20Study%20section%20assets/Student%20support/academic%20support/Sigma%20Network%20log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801" y="5964647"/>
            <a:ext cx="1255824" cy="50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0" descr="Image result for creative commons licens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9" y="6100785"/>
            <a:ext cx="954867" cy="3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1328" y="115674"/>
            <a:ext cx="3371124" cy="116954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this factor to calculate the amount of all the volumetric ingredients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69651" y="530216"/>
                <a:ext cx="2258428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3.5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 i="1">
                          <a:latin typeface="Cambria Math"/>
                        </a:rPr>
                        <m:t>175</m:t>
                      </m:r>
                      <m:r>
                        <a:rPr lang="en-GB" sz="1000" i="1">
                          <a:latin typeface="Cambria Math"/>
                        </a:rPr>
                        <m:t>𝑔</m:t>
                      </m:r>
                      <m:r>
                        <a:rPr lang="en-GB" sz="1000" i="1">
                          <a:latin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</a:rPr>
                        <m:t>𝟔𝟏𝟐</m:t>
                      </m:r>
                      <m:r>
                        <a:rPr lang="en-GB" sz="1000" b="1" i="1">
                          <a:latin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</a:rPr>
                        <m:t>𝟓</m:t>
                      </m:r>
                      <m:r>
                        <a:rPr lang="en-GB" sz="1000" b="1" i="1">
                          <a:latin typeface="Cambria Math"/>
                        </a:rPr>
                        <m:t>𝒈</m:t>
                      </m:r>
                      <m:r>
                        <a:rPr lang="en-GB" sz="1000" b="1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of</m:t>
                      </m:r>
                      <m:r>
                        <a:rPr lang="en-GB" sz="100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Substance</m:t>
                      </m:r>
                      <m:r>
                        <a:rPr lang="en-GB" sz="100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A</m:t>
                      </m:r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" y="530216"/>
                <a:ext cx="2258428" cy="246215"/>
              </a:xfrm>
              <a:prstGeom prst="rect">
                <a:avLst/>
              </a:prstGeom>
              <a:blipFill rotWithShape="1">
                <a:blip r:embed="rId2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68898" y="1366075"/>
            <a:ext cx="3373555" cy="1162399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Calculate the amounts of the % and parts ingredients</a:t>
            </a: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89742" y="1691533"/>
                <a:ext cx="2434693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12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×1225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𝟏𝟒𝟕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of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substance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C</m:t>
                      </m:r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742" y="1691533"/>
                <a:ext cx="2434693" cy="38144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07751" y="746118"/>
                <a:ext cx="2062347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3.5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 i="1">
                          <a:latin typeface="Cambria Math"/>
                        </a:rPr>
                        <m:t>50</m:t>
                      </m:r>
                      <m:r>
                        <a:rPr lang="en-GB" sz="1000" i="1">
                          <a:latin typeface="Cambria Math"/>
                        </a:rPr>
                        <m:t>𝑔</m:t>
                      </m:r>
                      <m:r>
                        <a:rPr lang="en-GB" sz="1000" i="1">
                          <a:latin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</a:rPr>
                        <m:t>𝟏𝟕𝟓</m:t>
                      </m:r>
                      <m:r>
                        <a:rPr lang="en-GB" sz="1000" b="1" i="1">
                          <a:latin typeface="Cambria Math"/>
                        </a:rPr>
                        <m:t>𝒈</m:t>
                      </m:r>
                      <m:r>
                        <a:rPr lang="en-GB" sz="1000" b="1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of</m:t>
                      </m:r>
                      <m:r>
                        <a:rPr lang="en-GB" sz="100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Substance</m:t>
                      </m:r>
                      <m:r>
                        <a:rPr lang="en-GB" sz="100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B</m:t>
                      </m:r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751" y="746118"/>
                <a:ext cx="2062347" cy="24621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71757" y="962016"/>
                <a:ext cx="2192704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3.5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 i="1">
                          <a:latin typeface="Cambria Math"/>
                        </a:rPr>
                        <m:t>75</m:t>
                      </m:r>
                      <m:r>
                        <a:rPr lang="en-GB" sz="1000" i="1">
                          <a:latin typeface="Cambria Math"/>
                        </a:rPr>
                        <m:t>𝑔</m:t>
                      </m:r>
                      <m:r>
                        <a:rPr lang="en-GB" sz="1000" i="1">
                          <a:latin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</a:rPr>
                        <m:t>𝟐𝟔𝟐</m:t>
                      </m:r>
                      <m:r>
                        <a:rPr lang="en-GB" sz="1000" b="1" i="1">
                          <a:latin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</a:rPr>
                        <m:t>𝟓</m:t>
                      </m:r>
                      <m:r>
                        <a:rPr lang="en-GB" sz="1000" b="1" i="1">
                          <a:latin typeface="Cambria Math"/>
                        </a:rPr>
                        <m:t>𝒈</m:t>
                      </m:r>
                      <m:r>
                        <a:rPr lang="en-GB" sz="1000" b="1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of</m:t>
                      </m:r>
                      <m:r>
                        <a:rPr lang="en-GB" sz="100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Substance</m:t>
                      </m:r>
                      <m:r>
                        <a:rPr lang="en-GB" sz="100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</a:rPr>
                        <m:t>D</m:t>
                      </m:r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757" y="962016"/>
                <a:ext cx="2192704" cy="246215"/>
              </a:xfrm>
              <a:prstGeom prst="rect">
                <a:avLst/>
              </a:prstGeom>
              <a:blipFill rotWithShape="1">
                <a:blip r:embed="rId5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00536" y="2085233"/>
                <a:ext cx="2603521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2000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×1225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𝟔𝟏𝟐𝟓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𝒈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of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substance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E</m:t>
                      </m:r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536" y="2085233"/>
                <a:ext cx="2603521" cy="38144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-16142" y="2542199"/>
            <a:ext cx="3556277" cy="63093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Calculate the amount of each ingredient required  for 765mL of the formula listed below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309264"/>
              </p:ext>
            </p:extLst>
          </p:nvPr>
        </p:nvGraphicFramePr>
        <p:xfrm>
          <a:off x="75061" y="3181644"/>
          <a:ext cx="3367392" cy="17068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810642"/>
                <a:gridCol w="1556750"/>
              </a:tblGrid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Ingredient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Master formula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A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B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C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4%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D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E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0.05%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Water to: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7409" y="4896092"/>
            <a:ext cx="3509956" cy="63093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Calculate the amount of each ingredient required  for 1.5L of the formula listed below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354354"/>
              </p:ext>
            </p:extLst>
          </p:nvPr>
        </p:nvGraphicFramePr>
        <p:xfrm>
          <a:off x="75061" y="5542128"/>
          <a:ext cx="3367392" cy="17068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810642"/>
                <a:gridCol w="1556750"/>
              </a:tblGrid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Ingredient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Master formula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A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B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C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2% v/v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D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7.5mL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E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0.02%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Water to: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528813" y="50801"/>
            <a:ext cx="3574072" cy="63093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Calculate the amount of each ingredient required  for 2400mL of the formula listed below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030314"/>
              </p:ext>
            </p:extLst>
          </p:nvPr>
        </p:nvGraphicFramePr>
        <p:xfrm>
          <a:off x="3632674" y="696836"/>
          <a:ext cx="3367393" cy="17068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81125"/>
                <a:gridCol w="1686268"/>
              </a:tblGrid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Ingredients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Master formula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A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268g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B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C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0.01%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D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E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0.5% w/v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Water to: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533954" y="2407860"/>
            <a:ext cx="3568931" cy="63093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Calculate the amount of each ingredient required for 15mL of the formula listed below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080379"/>
              </p:ext>
            </p:extLst>
          </p:nvPr>
        </p:nvGraphicFramePr>
        <p:xfrm>
          <a:off x="3632674" y="3048644"/>
          <a:ext cx="3367393" cy="17068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81125"/>
                <a:gridCol w="1686268"/>
              </a:tblGrid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Ingredient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Master formula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A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B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C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5mcL/mL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D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0.5mg/mL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Substance E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Water to: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391819"/>
              </p:ext>
            </p:extLst>
          </p:nvPr>
        </p:nvGraphicFramePr>
        <p:xfrm>
          <a:off x="3632674" y="5242795"/>
          <a:ext cx="3367394" cy="1463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53042"/>
                <a:gridCol w="728588"/>
                <a:gridCol w="728588"/>
                <a:gridCol w="728588"/>
                <a:gridCol w="728588"/>
              </a:tblGrid>
              <a:tr h="243840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Q1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Q2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Q3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Q4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/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A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94761" rtl="0" eaLnBrk="1" latinLnBrk="0" hangingPunct="1"/>
                      <a:r>
                        <a:rPr lang="en-GB" sz="1000" kern="1200" dirty="0" smtClean="0"/>
                        <a:t>72g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600mg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1286.4g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3mL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B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112.5g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300g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720g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1mL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C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30.6g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30mL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0.24g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75mcL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D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315mL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225mL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57.6mL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7.5mg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E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0.3825g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0.3g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12g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2mL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592930" y="5000108"/>
            <a:ext cx="3509956" cy="24622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15053" y="449629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16400" y="2081451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15047" y="663967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15038" y="877794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19799" y="1685783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535</Words>
  <Application>Microsoft Office PowerPoint</Application>
  <PresentationFormat>Custom</PresentationFormat>
  <Paragraphs>161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Kent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mc396</dc:creator>
  <cp:lastModifiedBy>Moira Petrie</cp:lastModifiedBy>
  <cp:revision>17</cp:revision>
  <cp:lastPrinted>2015-05-21T08:56:25Z</cp:lastPrinted>
  <dcterms:created xsi:type="dcterms:W3CDTF">2015-05-21T08:36:44Z</dcterms:created>
  <dcterms:modified xsi:type="dcterms:W3CDTF">2015-07-14T16:12:55Z</dcterms:modified>
</cp:coreProperties>
</file>