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2" r:id="rId3"/>
  </p:sldIdLst>
  <p:sldSz cx="7200900" cy="756126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754" y="-444"/>
      </p:cViewPr>
      <p:guideLst>
        <p:guide orient="horz" pos="2382"/>
        <p:guide pos="226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0068" y="2348893"/>
            <a:ext cx="6120765" cy="16207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80135" y="4284716"/>
            <a:ext cx="5040630" cy="193232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29761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6801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111764" y="334306"/>
            <a:ext cx="1275159" cy="71131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3786" y="334306"/>
            <a:ext cx="3707963" cy="71131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65712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49977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8821" y="4858812"/>
            <a:ext cx="6120765" cy="1501751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8821" y="3204786"/>
            <a:ext cx="6120765" cy="165402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15925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3786" y="1944575"/>
            <a:ext cx="2491561" cy="550291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95362" y="1944575"/>
            <a:ext cx="2491562" cy="550291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5576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45" y="302801"/>
            <a:ext cx="6480810" cy="1260211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0045" y="1692533"/>
            <a:ext cx="3181648" cy="70536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0045" y="2397901"/>
            <a:ext cx="3181648" cy="435647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57957" y="1692533"/>
            <a:ext cx="3182898" cy="70536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657957" y="2397901"/>
            <a:ext cx="3182898" cy="435647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54185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92793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26346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46" y="301050"/>
            <a:ext cx="2369046" cy="128121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15352" y="301051"/>
            <a:ext cx="4025503" cy="645332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0046" y="1582265"/>
            <a:ext cx="2369046" cy="517211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130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1427" y="5292884"/>
            <a:ext cx="4320540" cy="62485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411427" y="675613"/>
            <a:ext cx="4320540" cy="453675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11427" y="5917739"/>
            <a:ext cx="4320540" cy="88739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2703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0045" y="302801"/>
            <a:ext cx="6480810" cy="12602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0045" y="1764295"/>
            <a:ext cx="6480810" cy="49900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045" y="7008171"/>
            <a:ext cx="1680210" cy="402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60308" y="7008171"/>
            <a:ext cx="2280285" cy="402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60645" y="7008171"/>
            <a:ext cx="1680210" cy="402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43403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35.png"/><Relationship Id="rId7" Type="http://schemas.openxmlformats.org/officeDocument/2006/relationships/image" Target="../media/image4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wmf"/><Relationship Id="rId5" Type="http://schemas.openxmlformats.org/officeDocument/2006/relationships/image" Target="../media/image2.tiff"/><Relationship Id="rId10" Type="http://schemas.openxmlformats.org/officeDocument/2006/relationships/image" Target="../media/image7.jpeg"/><Relationship Id="rId4" Type="http://schemas.openxmlformats.org/officeDocument/2006/relationships/image" Target="../media/image1.emf"/><Relationship Id="rId9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42064" y="1663703"/>
            <a:ext cx="3567894" cy="400103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r>
              <a:rPr lang="en-GB" sz="1000" b="1" spc="-79" dirty="0">
                <a:latin typeface="Century Schoolbook" panose="02040604050505020304" pitchFamily="18" charset="0"/>
                <a:cs typeface="Times New Roman" panose="02020603050405020304" pitchFamily="18" charset="0"/>
              </a:rPr>
              <a:t>Calculating the amount of substance in a concentration expressed as a ratio strength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642064" y="3846821"/>
            <a:ext cx="3568699" cy="873955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Example 1</a:t>
            </a:r>
          </a:p>
          <a:p>
            <a:pPr>
              <a:spcBef>
                <a:spcPts val="600"/>
              </a:spcBef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How much sodium chloride is contained in 200mL of a 1 part in 500 w/v concentration?</a:t>
            </a:r>
          </a:p>
          <a:p>
            <a:pPr>
              <a:spcBef>
                <a:spcPts val="600"/>
              </a:spcBef>
            </a:pP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737933" y="4745428"/>
            <a:ext cx="3374345" cy="707885"/>
          </a:xfrm>
          <a:prstGeom prst="rect">
            <a:avLst/>
          </a:prstGeom>
          <a:noFill/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Step 1: 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A part strength is a fraction.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4617699" y="4982173"/>
                <a:ext cx="1628061" cy="381509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GB" sz="1000" i="1">
                          <a:latin typeface="Cambria Math"/>
                          <a:ea typeface="Cambria Math"/>
                        </a:rPr>
                        <m:t>𝑇h𝑢𝑠</m:t>
                      </m:r>
                      <m:r>
                        <a:rPr lang="en-GB" sz="1000">
                          <a:latin typeface="Cambria Math"/>
                          <a:ea typeface="Cambria Math"/>
                        </a:rPr>
                        <m:t>, 1 </m:t>
                      </m:r>
                      <m:r>
                        <m:rPr>
                          <m:sty m:val="p"/>
                        </m:rPr>
                        <a:rPr lang="en-GB" sz="1000">
                          <a:latin typeface="Cambria Math"/>
                          <a:ea typeface="Cambria Math"/>
                        </a:rPr>
                        <m:t>part</m:t>
                      </m:r>
                      <m:r>
                        <a:rPr lang="en-GB" sz="1000">
                          <a:latin typeface="Cambria Math"/>
                          <a:ea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GB" sz="1000">
                          <a:latin typeface="Cambria Math"/>
                          <a:ea typeface="Cambria Math"/>
                        </a:rPr>
                        <m:t>in</m:t>
                      </m:r>
                      <m:r>
                        <a:rPr lang="en-GB" sz="100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en-GB" sz="1000" i="1">
                          <a:latin typeface="Cambria Math"/>
                          <a:ea typeface="Cambria Math"/>
                        </a:rPr>
                        <m:t>500</m:t>
                      </m:r>
                      <m:r>
                        <a:rPr lang="en-GB" sz="10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GB" sz="1000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500</m:t>
                          </m:r>
                        </m:den>
                      </m:f>
                    </m:oMath>
                  </m:oMathPara>
                </a14:m>
                <a:endParaRPr lang="en-GB" sz="1000" b="1" i="1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17699" y="4982173"/>
                <a:ext cx="1628061" cy="381509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/>
          <p:cNvSpPr/>
          <p:nvPr/>
        </p:nvSpPr>
        <p:spPr>
          <a:xfrm>
            <a:off x="3737914" y="5534236"/>
            <a:ext cx="3374362" cy="861768"/>
          </a:xfrm>
          <a:prstGeom prst="rect">
            <a:avLst/>
          </a:prstGeom>
          <a:noFill/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Step 2: 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By multiplication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itchFamily="34" charset="0"/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000" dirty="0">
                <a:latin typeface="Arial" pitchFamily="34" charset="0"/>
                <a:cs typeface="Arial" pitchFamily="34" charset="0"/>
              </a:rPr>
              <a:t>*Remember, this is a w</a:t>
            </a:r>
            <a:r>
              <a:rPr lang="en-GB" sz="1000" i="1" dirty="0">
                <a:latin typeface="Arial" pitchFamily="34" charset="0"/>
                <a:cs typeface="Arial" pitchFamily="34" charset="0"/>
              </a:rPr>
              <a:t>/v</a:t>
            </a:r>
            <a:r>
              <a:rPr lang="en-GB" sz="1000" dirty="0">
                <a:latin typeface="Arial" pitchFamily="34" charset="0"/>
                <a:cs typeface="Arial" pitchFamily="34" charset="0"/>
              </a:rPr>
              <a:t> concentration.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4666778" y="5770998"/>
                <a:ext cx="1479431" cy="381509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1000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500</m:t>
                          </m:r>
                        </m:den>
                      </m:f>
                      <m:r>
                        <a:rPr lang="en-GB" sz="1000" i="1">
                          <a:latin typeface="Cambria Math"/>
                          <a:ea typeface="Cambria Math"/>
                        </a:rPr>
                        <m:t>×200</m:t>
                      </m:r>
                      <m:r>
                        <a:rPr lang="en-GB" sz="1000" i="1">
                          <a:latin typeface="Cambria Math"/>
                          <a:ea typeface="Cambria Math"/>
                        </a:rPr>
                        <m:t>𝑚𝐿</m:t>
                      </m:r>
                      <m:r>
                        <a:rPr lang="en-GB" sz="1000" i="1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𝟎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.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𝟒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𝒈</m:t>
                      </m:r>
                      <m:r>
                        <a:rPr lang="en-GB" sz="1000" i="1" baseline="30000">
                          <a:latin typeface="Cambria Math"/>
                        </a:rPr>
                        <m:t>∗</m:t>
                      </m:r>
                    </m:oMath>
                  </m:oMathPara>
                </a14:m>
                <a:endParaRPr lang="en-GB" sz="1000" b="1" i="1" baseline="300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6778" y="5770998"/>
                <a:ext cx="1479431" cy="381509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7"/>
          <p:cNvSpPr/>
          <p:nvPr/>
        </p:nvSpPr>
        <p:spPr>
          <a:xfrm>
            <a:off x="3642064" y="2"/>
            <a:ext cx="3576638" cy="16240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>
              <a:lnSpc>
                <a:spcPts val="1800"/>
              </a:lnSpc>
            </a:pPr>
            <a:endParaRPr lang="en-GB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526950" y="128591"/>
            <a:ext cx="702872" cy="653386"/>
          </a:xfrm>
          <a:prstGeom prst="rect">
            <a:avLst/>
          </a:prstGeom>
          <a:noFill/>
          <a:ln>
            <a:noFill/>
          </a:ln>
        </p:spPr>
        <p:txBody>
          <a:bodyPr wrap="square" lIns="91428" tIns="45714" rIns="91428" bIns="45714" rtlCol="0">
            <a:spAutoFit/>
          </a:bodyPr>
          <a:lstStyle/>
          <a:p>
            <a:r>
              <a:rPr lang="en-GB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endParaRPr lang="en-GB" sz="3600" dirty="0">
              <a:solidFill>
                <a:srgbClr val="194F7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642064" y="2"/>
            <a:ext cx="3576638" cy="16240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>
              <a:lnSpc>
                <a:spcPts val="1800"/>
              </a:lnSpc>
            </a:pPr>
            <a:endParaRPr lang="en-GB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526950" y="128589"/>
            <a:ext cx="702872" cy="653392"/>
          </a:xfrm>
          <a:prstGeom prst="rect">
            <a:avLst/>
          </a:prstGeom>
          <a:noFill/>
          <a:ln>
            <a:noFill/>
          </a:ln>
        </p:spPr>
        <p:txBody>
          <a:bodyPr wrap="square" lIns="91428" tIns="45714" rIns="91428" bIns="45714" rtlCol="0">
            <a:spAutoFit/>
          </a:bodyPr>
          <a:lstStyle/>
          <a:p>
            <a:r>
              <a:rPr lang="en-GB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GB" sz="3600" dirty="0">
              <a:solidFill>
                <a:srgbClr val="194F7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642064" y="6372766"/>
            <a:ext cx="3568699" cy="630942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Example 2</a:t>
            </a:r>
          </a:p>
          <a:p>
            <a:pPr>
              <a:spcBef>
                <a:spcPts val="600"/>
              </a:spcBef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How much glucose is contained in 0.3L of a 1 part in 20 v/v concentration?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922261" y="5771642"/>
            <a:ext cx="396250" cy="415492"/>
          </a:xfrm>
          <a:prstGeom prst="rect">
            <a:avLst/>
          </a:prstGeom>
          <a:noFill/>
        </p:spPr>
        <p:txBody>
          <a:bodyPr wrap="none" lIns="91428" tIns="45714" rIns="91428" bIns="45714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642065" y="2"/>
            <a:ext cx="3571875" cy="1633538"/>
          </a:xfrm>
          <a:prstGeom prst="rect">
            <a:avLst/>
          </a:prstGeom>
          <a:solidFill>
            <a:srgbClr val="003C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3789712" y="797086"/>
            <a:ext cx="3431783" cy="786293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pPr>
              <a:lnSpc>
                <a:spcPts val="1600"/>
              </a:lnSpc>
              <a:spcBef>
                <a:spcPts val="200"/>
              </a:spcBef>
            </a:pPr>
            <a:r>
              <a:rPr lang="en-GB" sz="1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A GLANCE/</a:t>
            </a:r>
          </a:p>
          <a:p>
            <a:pPr>
              <a:lnSpc>
                <a:spcPts val="1600"/>
              </a:lnSpc>
              <a:spcBef>
                <a:spcPts val="200"/>
              </a:spcBef>
            </a:pPr>
            <a:r>
              <a:rPr lang="en-GB" sz="1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PHARMACY CALCULATIONS</a:t>
            </a:r>
          </a:p>
          <a:p>
            <a:pPr>
              <a:lnSpc>
                <a:spcPts val="1600"/>
              </a:lnSpc>
              <a:spcBef>
                <a:spcPts val="200"/>
              </a:spcBef>
            </a:pPr>
            <a:r>
              <a:rPr lang="en-GB" sz="1900" dirty="0">
                <a:solidFill>
                  <a:srgbClr val="BEA0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RATIO STRENGTHS</a:t>
            </a:r>
            <a:endParaRPr lang="en-GB" sz="1900" dirty="0">
              <a:solidFill>
                <a:srgbClr val="194F7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642064" y="2"/>
            <a:ext cx="3576638" cy="16240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>
              <a:lnSpc>
                <a:spcPts val="1800"/>
              </a:lnSpc>
            </a:pPr>
            <a:endParaRPr lang="en-GB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526950" y="128589"/>
            <a:ext cx="702872" cy="653392"/>
          </a:xfrm>
          <a:prstGeom prst="rect">
            <a:avLst/>
          </a:prstGeom>
          <a:noFill/>
          <a:ln>
            <a:noFill/>
          </a:ln>
        </p:spPr>
        <p:txBody>
          <a:bodyPr wrap="square" lIns="91428" tIns="45714" rIns="91428" bIns="45714" rtlCol="0">
            <a:spAutoFit/>
          </a:bodyPr>
          <a:lstStyle/>
          <a:p>
            <a:r>
              <a:rPr lang="en-GB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en-GB" sz="3600" dirty="0">
              <a:solidFill>
                <a:srgbClr val="194F7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2062" y="1907329"/>
            <a:ext cx="3427622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0425" y="174383"/>
            <a:ext cx="1758285" cy="540484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183160" y="787400"/>
            <a:ext cx="3362252" cy="37592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562" tIns="49782" rIns="99562" bIns="49782" spcCol="0" rtlCol="0" anchor="ctr"/>
          <a:lstStyle/>
          <a:p>
            <a:pPr>
              <a:spcBef>
                <a:spcPts val="653"/>
              </a:spcBef>
              <a:spcAft>
                <a:spcPts val="653"/>
              </a:spcAft>
            </a:pPr>
            <a:r>
              <a:rPr lang="en-GB" sz="1400" b="1" dirty="0" smtClean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 Learning Advisory Service</a:t>
            </a:r>
          </a:p>
          <a:p>
            <a:pPr>
              <a:spcBef>
                <a:spcPts val="653"/>
              </a:spcBef>
              <a:spcAft>
                <a:spcPts val="653"/>
              </a:spcAft>
            </a:pPr>
            <a:r>
              <a:rPr lang="en-GB" sz="1100" b="1" dirty="0" smtClean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Contact us</a:t>
            </a:r>
          </a:p>
          <a:p>
            <a:r>
              <a:rPr lang="en-GB" sz="9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Please come and see us if you need any academic advice or guidance.</a:t>
            </a:r>
          </a:p>
          <a:p>
            <a:pPr>
              <a:spcBef>
                <a:spcPts val="653"/>
              </a:spcBef>
              <a:spcAft>
                <a:spcPts val="653"/>
              </a:spcAft>
            </a:pPr>
            <a:r>
              <a:rPr lang="en-GB" sz="1000" b="1" dirty="0" smtClean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Canterbury</a:t>
            </a:r>
            <a:endParaRPr lang="en-GB" sz="1000" b="1" dirty="0">
              <a:solidFill>
                <a:srgbClr val="BEA03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Our offices are next to Santander Bank</a:t>
            </a:r>
          </a:p>
          <a:p>
            <a:pPr>
              <a:spcBef>
                <a:spcPts val="653"/>
              </a:spcBef>
            </a:pPr>
            <a:r>
              <a:rPr lang="en-GB" sz="1000" b="1" dirty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Open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Monday to Friday, 09.00 – 17.00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E:  learning@kent.ac.uk 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T:  01227 824016</a:t>
            </a:r>
          </a:p>
          <a:p>
            <a:pPr>
              <a:spcBef>
                <a:spcPts val="653"/>
              </a:spcBef>
              <a:spcAft>
                <a:spcPts val="653"/>
              </a:spcAft>
            </a:pPr>
            <a:r>
              <a:rPr lang="en-GB" sz="1000" b="1" dirty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Medway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are based in room G0-09, in the Gillingham Building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in room DB034, in the Drill Hall Library.</a:t>
            </a:r>
          </a:p>
          <a:p>
            <a:pPr>
              <a:spcBef>
                <a:spcPts val="653"/>
              </a:spcBef>
            </a:pPr>
            <a:r>
              <a:rPr lang="en-GB" sz="1000" b="1" dirty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Open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Monday to Friday, 09.00 – 17.00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E:  learningmedway@kent.ac.uk 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T:  01634 888884</a:t>
            </a:r>
          </a:p>
          <a:p>
            <a:pPr>
              <a:spcBef>
                <a:spcPts val="653"/>
              </a:spcBef>
            </a:pPr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Student Learning Advisory Service (SLAS) is part of the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Unit for the Enhancement of Learning and Teaching (UELT)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6" cstate="print"/>
          <a:srcRect l="2018" t="6865" r="36403" b="6865"/>
          <a:stretch/>
        </p:blipFill>
        <p:spPr bwMode="auto">
          <a:xfrm>
            <a:off x="1826976" y="6842943"/>
            <a:ext cx="1767180" cy="4949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2" name="Rectangle 21"/>
          <p:cNvSpPr/>
          <p:nvPr/>
        </p:nvSpPr>
        <p:spPr>
          <a:xfrm>
            <a:off x="144066" y="7063450"/>
            <a:ext cx="1690273" cy="254431"/>
          </a:xfrm>
          <a:prstGeom prst="rect">
            <a:avLst/>
          </a:prstGeom>
        </p:spPr>
        <p:txBody>
          <a:bodyPr wrap="none" lIns="99562" tIns="49782" rIns="99562" bIns="49782">
            <a:spAutoFit/>
          </a:bodyPr>
          <a:lstStyle/>
          <a:p>
            <a:pPr>
              <a:spcBef>
                <a:spcPts val="653"/>
              </a:spcBef>
              <a:spcAft>
                <a:spcPts val="653"/>
              </a:spcAft>
            </a:pPr>
            <a:r>
              <a:rPr lang="en-GB" sz="1000" b="1" dirty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www.kent.ac.uk/learning</a:t>
            </a:r>
          </a:p>
        </p:txBody>
      </p:sp>
      <p:pic>
        <p:nvPicPr>
          <p:cNvPr id="23" name="Picture 9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381" y="6644465"/>
            <a:ext cx="177879" cy="181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1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381" y="6871303"/>
            <a:ext cx="177879" cy="181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Rectangle 24"/>
          <p:cNvSpPr/>
          <p:nvPr/>
        </p:nvSpPr>
        <p:spPr>
          <a:xfrm>
            <a:off x="394948" y="6563566"/>
            <a:ext cx="746104" cy="254431"/>
          </a:xfrm>
          <a:prstGeom prst="rect">
            <a:avLst/>
          </a:prstGeom>
        </p:spPr>
        <p:txBody>
          <a:bodyPr wrap="none" lIns="99562" tIns="49782" rIns="99562" bIns="49782">
            <a:spAutoFit/>
          </a:bodyPr>
          <a:lstStyle/>
          <a:p>
            <a:pPr>
              <a:spcBef>
                <a:spcPts val="653"/>
              </a:spcBef>
              <a:spcAft>
                <a:spcPts val="653"/>
              </a:spcAft>
            </a:pPr>
            <a:r>
              <a:rPr lang="en-GB" sz="1000" b="1" dirty="0" err="1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kent.slas</a:t>
            </a:r>
            <a:endParaRPr lang="en-GB" sz="1000" b="1" dirty="0">
              <a:solidFill>
                <a:srgbClr val="BEA03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399062" y="6782003"/>
            <a:ext cx="1122810" cy="254431"/>
          </a:xfrm>
          <a:prstGeom prst="rect">
            <a:avLst/>
          </a:prstGeom>
        </p:spPr>
        <p:txBody>
          <a:bodyPr wrap="none" lIns="99562" tIns="49782" rIns="99562" bIns="49782">
            <a:spAutoFit/>
          </a:bodyPr>
          <a:lstStyle/>
          <a:p>
            <a:pPr>
              <a:spcBef>
                <a:spcPts val="653"/>
              </a:spcBef>
              <a:spcAft>
                <a:spcPts val="653"/>
              </a:spcAft>
            </a:pPr>
            <a:r>
              <a:rPr lang="en-GB" sz="1000" b="1" dirty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@</a:t>
            </a:r>
            <a:r>
              <a:rPr lang="en-GB" sz="1000" b="1" dirty="0" err="1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unikentSLAS</a:t>
            </a:r>
            <a:endParaRPr lang="en-GB" sz="1000" b="1" dirty="0">
              <a:solidFill>
                <a:srgbClr val="BEA03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146145" y="4573446"/>
            <a:ext cx="3397212" cy="1295735"/>
          </a:xfrm>
          <a:prstGeom prst="rect">
            <a:avLst/>
          </a:prstGeom>
        </p:spPr>
        <p:txBody>
          <a:bodyPr wrap="square" lIns="99562" tIns="49782" rIns="99562" bIns="49782">
            <a:spAutoFit/>
          </a:bodyPr>
          <a:lstStyle/>
          <a:p>
            <a:pPr>
              <a:spcAft>
                <a:spcPts val="653"/>
              </a:spcAft>
            </a:pPr>
            <a:r>
              <a:rPr lang="en-GB" sz="1200" b="1" dirty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Acknowledgments</a:t>
            </a:r>
          </a:p>
          <a:p>
            <a:pPr>
              <a:spcAft>
                <a:spcPts val="653"/>
              </a:spcAft>
            </a:pP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All materials checked by Dr Scott Wildman, Dr Cleopatra Branch, Jerome Durodie and Andrew Lea, Medway School of </a:t>
            </a:r>
            <a:r>
              <a:rPr lang="en-GB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Pharmacy, Anson Building, Central Avenue, Chatham Maritime, Chatham, Kent. ME4 4TB.</a:t>
            </a:r>
            <a:endParaRPr lang="en-GB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653"/>
              </a:spcAft>
            </a:pP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This leaflet has been produced in conjunction with </a:t>
            </a:r>
            <a:r>
              <a:rPr lang="en-GB" sz="900" b="1" dirty="0">
                <a:latin typeface="Arial" panose="020B0604020202020204" pitchFamily="34" charset="0"/>
                <a:cs typeface="Arial" panose="020B0604020202020204" pitchFamily="34" charset="0"/>
              </a:rPr>
              <a:t>sigma</a:t>
            </a: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 Network for Excellence in Mathematics and Statistics Support</a:t>
            </a:r>
            <a:endParaRPr lang="en-GB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8" name="Picture 17" descr="http://www.coventry.ac.uk/Global/03%20Study%20section%20assets/Student%20support/academic%20support/Sigma%20Network%20logo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7801" y="5964647"/>
            <a:ext cx="1255824" cy="500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0" descr="Image result for creative commons license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359" y="6100785"/>
            <a:ext cx="954867" cy="341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1484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677" y="3"/>
            <a:ext cx="3539271" cy="246221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</a:p>
        </p:txBody>
      </p:sp>
      <p:sp>
        <p:nvSpPr>
          <p:cNvPr id="3" name="Rectangle 2"/>
          <p:cNvSpPr/>
          <p:nvPr/>
        </p:nvSpPr>
        <p:spPr>
          <a:xfrm>
            <a:off x="94868" y="242671"/>
            <a:ext cx="3373541" cy="861768"/>
          </a:xfrm>
          <a:prstGeom prst="rect">
            <a:avLst/>
          </a:prstGeom>
          <a:noFill/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Step 1: 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By multiplication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dirty="0">
                <a:latin typeface="Arial" pitchFamily="34" charset="0"/>
                <a:cs typeface="Arial" pitchFamily="34" charset="0"/>
              </a:rPr>
              <a:t>*Remember, this is a v</a:t>
            </a:r>
            <a:r>
              <a:rPr lang="en-GB" sz="1000" i="1" dirty="0">
                <a:latin typeface="Arial" pitchFamily="34" charset="0"/>
                <a:cs typeface="Arial" pitchFamily="34" charset="0"/>
              </a:rPr>
              <a:t>/v</a:t>
            </a:r>
            <a:r>
              <a:rPr lang="en-GB" sz="1000" dirty="0">
                <a:latin typeface="Arial" pitchFamily="34" charset="0"/>
                <a:cs typeface="Arial" pitchFamily="34" charset="0"/>
              </a:rPr>
              <a:t> concentration.</a:t>
            </a:r>
          </a:p>
        </p:txBody>
      </p:sp>
      <p:sp>
        <p:nvSpPr>
          <p:cNvPr id="4" name="Rectangle 3"/>
          <p:cNvSpPr/>
          <p:nvPr/>
        </p:nvSpPr>
        <p:spPr>
          <a:xfrm>
            <a:off x="94854" y="1985322"/>
            <a:ext cx="3373555" cy="707885"/>
          </a:xfrm>
          <a:prstGeom prst="rect">
            <a:avLst/>
          </a:prstGeom>
          <a:noFill/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Step 1: 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By multiplication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4065" y="3576733"/>
            <a:ext cx="3374345" cy="707885"/>
          </a:xfrm>
          <a:prstGeom prst="rect">
            <a:avLst/>
          </a:prstGeom>
          <a:noFill/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Step 1: 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By multiplication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b="1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1022931" y="466645"/>
                <a:ext cx="1466094" cy="381445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1000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20</m:t>
                          </m:r>
                        </m:den>
                      </m:f>
                      <m:r>
                        <a:rPr lang="en-GB" sz="1000" i="1">
                          <a:latin typeface="Cambria Math"/>
                          <a:ea typeface="Cambria Math"/>
                        </a:rPr>
                        <m:t>×300</m:t>
                      </m:r>
                      <m:r>
                        <a:rPr lang="en-GB" sz="1000" i="1">
                          <a:latin typeface="Cambria Math"/>
                          <a:ea typeface="Cambria Math"/>
                        </a:rPr>
                        <m:t>𝑚𝐿</m:t>
                      </m:r>
                      <m:r>
                        <a:rPr lang="en-GB" sz="100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GB" sz="1000" b="1">
                          <a:latin typeface="Cambria Math"/>
                          <a:ea typeface="Cambria Math"/>
                        </a:rPr>
                        <m:t>𝟏𝟓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𝒎𝑳</m:t>
                      </m:r>
                      <m:r>
                        <a:rPr lang="en-GB" sz="1000" b="1" i="1" baseline="30000">
                          <a:latin typeface="Cambria Math"/>
                          <a:ea typeface="Cambria Math"/>
                        </a:rPr>
                        <m:t>∗</m:t>
                      </m:r>
                    </m:oMath>
                  </m:oMathPara>
                </a14:m>
                <a:endParaRPr lang="en-GB" sz="1000" b="1" i="1" baseline="300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2931" y="466645"/>
                <a:ext cx="1466094" cy="381445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9813" y="1106673"/>
            <a:ext cx="3545994" cy="873955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Example 3</a:t>
            </a:r>
          </a:p>
          <a:p>
            <a:pPr>
              <a:spcBef>
                <a:spcPts val="600"/>
              </a:spcBef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How much chloroform will be needed to make up 150mL of a 1 part in 400 v/v concentration?</a:t>
            </a:r>
          </a:p>
          <a:p>
            <a:pPr>
              <a:spcBef>
                <a:spcPts val="600"/>
              </a:spcBef>
            </a:pP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979067" y="2193845"/>
                <a:ext cx="1667367" cy="381445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1000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400</m:t>
                          </m:r>
                        </m:den>
                      </m:f>
                      <m:r>
                        <a:rPr lang="en-GB" sz="1000" i="1">
                          <a:latin typeface="Cambria Math"/>
                          <a:ea typeface="Cambria Math"/>
                        </a:rPr>
                        <m:t>×150</m:t>
                      </m:r>
                      <m:r>
                        <a:rPr lang="en-GB" sz="1000" i="1">
                          <a:latin typeface="Cambria Math"/>
                          <a:ea typeface="Cambria Math"/>
                        </a:rPr>
                        <m:t>𝑚𝐿</m:t>
                      </m:r>
                      <m:r>
                        <a:rPr lang="en-GB" sz="100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GB" sz="1000" b="1">
                          <a:latin typeface="Cambria Math"/>
                          <a:ea typeface="Cambria Math"/>
                        </a:rPr>
                        <m:t>𝟎</m:t>
                      </m:r>
                      <m:r>
                        <a:rPr lang="en-GB" sz="1000" b="1">
                          <a:latin typeface="Cambria Math"/>
                          <a:ea typeface="Cambria Math"/>
                        </a:rPr>
                        <m:t>.</m:t>
                      </m:r>
                      <m:r>
                        <a:rPr lang="en-GB" sz="1000" b="1">
                          <a:latin typeface="Cambria Math"/>
                          <a:ea typeface="Cambria Math"/>
                        </a:rPr>
                        <m:t>𝟑𝟕𝟓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𝒎𝑳</m:t>
                      </m:r>
                    </m:oMath>
                  </m:oMathPara>
                </a14:m>
                <a:endParaRPr lang="en-GB" sz="1000" b="1" i="1" baseline="300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9067" y="2193845"/>
                <a:ext cx="1667367" cy="38144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2438335" y="2197457"/>
            <a:ext cx="396250" cy="415492"/>
          </a:xfrm>
          <a:prstGeom prst="rect">
            <a:avLst/>
          </a:prstGeom>
          <a:noFill/>
        </p:spPr>
        <p:txBody>
          <a:bodyPr wrap="none" lIns="91428" tIns="45714" rIns="91428" bIns="45714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70734" y="469531"/>
            <a:ext cx="396250" cy="415492"/>
          </a:xfrm>
          <a:prstGeom prst="rect">
            <a:avLst/>
          </a:prstGeom>
          <a:noFill/>
        </p:spPr>
        <p:txBody>
          <a:bodyPr wrap="none" lIns="91428" tIns="45714" rIns="91428" bIns="45714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en-GB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783693" y="3807628"/>
                <a:ext cx="2018425" cy="400809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1000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5</m:t>
                          </m:r>
                        </m:num>
                        <m:den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1,000,000</m:t>
                          </m:r>
                        </m:den>
                      </m:f>
                      <m:r>
                        <a:rPr lang="en-GB" sz="1000" i="1">
                          <a:latin typeface="Cambria Math"/>
                          <a:ea typeface="Cambria Math"/>
                        </a:rPr>
                        <m:t>×2500</m:t>
                      </m:r>
                      <m:r>
                        <a:rPr lang="en-GB" sz="1000" i="1">
                          <a:latin typeface="Cambria Math"/>
                          <a:ea typeface="Cambria Math"/>
                        </a:rPr>
                        <m:t>𝑚𝐿</m:t>
                      </m:r>
                      <m:r>
                        <a:rPr lang="en-GB" sz="1000" i="1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𝟏𝟐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.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𝟓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𝒎𝒈</m:t>
                      </m:r>
                    </m:oMath>
                  </m:oMathPara>
                </a14:m>
                <a:endParaRPr lang="en-GB" sz="1000" b="1" i="1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3693" y="3807628"/>
                <a:ext cx="2018425" cy="400809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6727135"/>
              </p:ext>
            </p:extLst>
          </p:nvPr>
        </p:nvGraphicFramePr>
        <p:xfrm>
          <a:off x="95877" y="4774629"/>
          <a:ext cx="3377675" cy="243840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478871"/>
                <a:gridCol w="2898804"/>
              </a:tblGrid>
              <a:tr h="243840">
                <a:tc>
                  <a:txBody>
                    <a:bodyPr/>
                    <a:lstStyle/>
                    <a:p>
                      <a:pPr algn="l"/>
                      <a:r>
                        <a:rPr lang="en-GB" sz="10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a)</a:t>
                      </a:r>
                      <a:endParaRPr lang="en-GB" sz="10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150mL of 1 part in 200 v/v</a:t>
                      </a:r>
                      <a:endParaRPr lang="en-GB" sz="10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b)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20mL of 1 part in 10,000 v/v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c)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0.2g of 1 part in 20 w/w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d)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1.2L of 5 parts in 100 v/v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e)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0.2mg of 1 part in 500 w/w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f)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400mL of 0.5ppm w/v 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g)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60mL of 25ppm w/v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h)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284mL of 1 part in 20 v/v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l"/>
                      <a:r>
                        <a:rPr lang="en-GB" sz="10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454g of 1 part in 800 w</a:t>
                      </a:r>
                      <a:r>
                        <a:rPr lang="en-GB" sz="10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/w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j)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1500L of 0.005ppm w/v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3570195" y="3"/>
            <a:ext cx="3558647" cy="483717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Q2</a:t>
            </a:r>
          </a:p>
          <a:p>
            <a:pPr>
              <a:spcAft>
                <a:spcPts val="600"/>
              </a:spcAft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How much active ingredient is contained in the following?</a:t>
            </a:r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560670" y="2933326"/>
            <a:ext cx="3568170" cy="1631210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Answers</a:t>
            </a:r>
          </a:p>
          <a:p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Q1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a) = 0.75mL. b) = 2mcL. c) = 10mg. d) = 60mL. </a:t>
            </a:r>
          </a:p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e) = 0.4mcg. f) = 0.2mg. g) = 1.5mg. h) = 14.2mL. </a:t>
            </a:r>
          </a:p>
          <a:p>
            <a:r>
              <a:rPr lang="en-GB" sz="1000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) = 567.5mg. j) = 7.5mg.</a:t>
            </a:r>
          </a:p>
          <a:p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Q2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a) = 3.125mL. b) = 20mcL. c) = 12.5mcg. d) = 9mL. </a:t>
            </a:r>
          </a:p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e) = 2.6g. f) = 13.2mL. g) = 5mg. h) = 82.5mL. </a:t>
            </a:r>
            <a:r>
              <a:rPr lang="en-GB" sz="1000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)  = 37.5mg.</a:t>
            </a:r>
          </a:p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j) = 120mg. </a:t>
            </a:r>
          </a:p>
          <a:p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0598" y="2701253"/>
            <a:ext cx="3545209" cy="873962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Example 4</a:t>
            </a:r>
          </a:p>
          <a:p>
            <a:pPr>
              <a:spcBef>
                <a:spcPts val="600"/>
              </a:spcBef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How much sulphate is contained in 2.5L of a 5ppm concentration?</a:t>
            </a:r>
          </a:p>
          <a:p>
            <a:pPr>
              <a:spcBef>
                <a:spcPts val="600"/>
              </a:spcBef>
            </a:pP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598900" y="3804711"/>
            <a:ext cx="396250" cy="415492"/>
          </a:xfrm>
          <a:prstGeom prst="rect">
            <a:avLst/>
          </a:prstGeom>
          <a:noFill/>
        </p:spPr>
        <p:txBody>
          <a:bodyPr wrap="none" lIns="91428" tIns="45714" rIns="91428" bIns="45714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032" y="4287409"/>
            <a:ext cx="3549774" cy="483717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Q1</a:t>
            </a:r>
          </a:p>
          <a:p>
            <a:pPr>
              <a:spcAft>
                <a:spcPts val="600"/>
              </a:spcAft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How much active ingredient is contained in the following?</a:t>
            </a:r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9647345"/>
              </p:ext>
            </p:extLst>
          </p:nvPr>
        </p:nvGraphicFramePr>
        <p:xfrm>
          <a:off x="3658628" y="486183"/>
          <a:ext cx="3367393" cy="243840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477414"/>
                <a:gridCol w="2889979"/>
              </a:tblGrid>
              <a:tr h="243840">
                <a:tc>
                  <a:txBody>
                    <a:bodyPr/>
                    <a:lstStyle/>
                    <a:p>
                      <a:pPr algn="l"/>
                      <a:r>
                        <a:rPr lang="en-GB" sz="10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a)</a:t>
                      </a:r>
                      <a:endParaRPr lang="en-GB" sz="10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125mL of 1 part in 40 v/v</a:t>
                      </a:r>
                      <a:endParaRPr lang="en-GB" sz="10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b)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20mL of 1 part in 1000 v/v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c)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25mg of 1 part in 2000 w/w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d)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0.6L of 15 parts in 1000 v/v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e)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0.65L of 1 part in 250 w/v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f)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330mL of 1 part in 25 v/v 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g)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1000mL of 5ppm w/v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h)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660mL of 1 part in 8 v/v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l"/>
                      <a:r>
                        <a:rPr lang="en-GB" sz="10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2.5L of 15ppm w</a:t>
                      </a:r>
                      <a:r>
                        <a:rPr lang="en-GB" sz="10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/v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j)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1.8g of 1 part in 15 w/w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31484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664</Words>
  <Application>Microsoft Office PowerPoint</Application>
  <PresentationFormat>Custom</PresentationFormat>
  <Paragraphs>121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University of Kent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mc396</dc:creator>
  <cp:lastModifiedBy>Moira Petrie</cp:lastModifiedBy>
  <cp:revision>9</cp:revision>
  <cp:lastPrinted>2015-05-21T08:56:25Z</cp:lastPrinted>
  <dcterms:created xsi:type="dcterms:W3CDTF">2015-05-21T08:36:44Z</dcterms:created>
  <dcterms:modified xsi:type="dcterms:W3CDTF">2015-07-14T16:06:44Z</dcterms:modified>
</cp:coreProperties>
</file>